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93" r:id="rId2"/>
    <p:sldId id="257" r:id="rId3"/>
    <p:sldId id="259" r:id="rId4"/>
    <p:sldId id="274" r:id="rId5"/>
    <p:sldId id="281" r:id="rId6"/>
    <p:sldId id="282" r:id="rId7"/>
    <p:sldId id="275" r:id="rId8"/>
    <p:sldId id="276" r:id="rId9"/>
    <p:sldId id="284" r:id="rId10"/>
    <p:sldId id="277" r:id="rId11"/>
    <p:sldId id="285" r:id="rId12"/>
    <p:sldId id="286" r:id="rId13"/>
    <p:sldId id="278" r:id="rId14"/>
    <p:sldId id="287" r:id="rId15"/>
    <p:sldId id="288" r:id="rId16"/>
    <p:sldId id="279" r:id="rId17"/>
    <p:sldId id="280" r:id="rId18"/>
    <p:sldId id="270" r:id="rId19"/>
    <p:sldId id="343" r:id="rId20"/>
    <p:sldId id="340" r:id="rId21"/>
    <p:sldId id="341" r:id="rId2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p:cViewPr varScale="1">
        <p:scale>
          <a:sx n="99" d="100"/>
          <a:sy n="99" d="100"/>
        </p:scale>
        <p:origin x="1296"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1ACF5C-F1A0-358C-B590-B5B534F9BEDD}"/>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3BF9358-4FFC-8B94-0918-ADA423421222}"/>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dirty="0">
                <a:latin typeface="Arial" panose="020B0604020202020204" pitchFamily="34" charset="0"/>
                <a:cs typeface="Arial" panose="020B0604020202020204" pitchFamily="34" charset="0"/>
              </a:rPr>
              <a:t>12/22/2024 am</a:t>
            </a:r>
          </a:p>
        </p:txBody>
      </p:sp>
      <p:sp>
        <p:nvSpPr>
          <p:cNvPr id="4" name="Footer Placeholder 3">
            <a:extLst>
              <a:ext uri="{FF2B5EF4-FFF2-40B4-BE49-F238E27FC236}">
                <a16:creationId xmlns:a16="http://schemas.microsoft.com/office/drawing/2014/main" id="{68975743-0822-E336-1C96-194E02CB7ADA}"/>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dirty="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90F47EEA-16CA-D8A9-22DF-EACFDD1F325D}"/>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9238550A-239F-4B11-9252-7B928177F1E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
        <p:nvSpPr>
          <p:cNvPr id="6" name="Header Placeholder 1">
            <a:extLst>
              <a:ext uri="{FF2B5EF4-FFF2-40B4-BE49-F238E27FC236}">
                <a16:creationId xmlns:a16="http://schemas.microsoft.com/office/drawing/2014/main" id="{07F9417B-3E83-9750-9131-1AF00D6F7A7F}"/>
              </a:ext>
            </a:extLst>
          </p:cNvPr>
          <p:cNvSpPr txBox="1">
            <a:spLocks/>
          </p:cNvSpPr>
          <p:nvPr/>
        </p:nvSpPr>
        <p:spPr>
          <a:xfrm>
            <a:off x="0" y="26649"/>
            <a:ext cx="3077739" cy="513429"/>
          </a:xfrm>
          <a:prstGeom prst="rect">
            <a:avLst/>
          </a:prstGeom>
        </p:spPr>
        <p:txBody>
          <a:bodyPr vert="horz" lIns="99051" tIns="49526" rIns="99051" bIns="49526" rtlCol="0"/>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100">
              <a:latin typeface="Arial" panose="020B0604020202020204" pitchFamily="34" charset="0"/>
              <a:cs typeface="Arial" panose="020B0604020202020204" pitchFamily="34" charset="0"/>
            </a:endParaRPr>
          </a:p>
        </p:txBody>
      </p:sp>
      <p:sp>
        <p:nvSpPr>
          <p:cNvPr id="7" name="Date Placeholder 2">
            <a:extLst>
              <a:ext uri="{FF2B5EF4-FFF2-40B4-BE49-F238E27FC236}">
                <a16:creationId xmlns:a16="http://schemas.microsoft.com/office/drawing/2014/main" id="{B7AAEC57-0B6C-98E5-B6F8-2405C42A43EA}"/>
              </a:ext>
            </a:extLst>
          </p:cNvPr>
          <p:cNvSpPr txBox="1">
            <a:spLocks/>
          </p:cNvSpPr>
          <p:nvPr/>
        </p:nvSpPr>
        <p:spPr>
          <a:xfrm>
            <a:off x="4023093" y="26649"/>
            <a:ext cx="3077739" cy="513429"/>
          </a:xfrm>
          <a:prstGeom prst="rect">
            <a:avLst/>
          </a:prstGeom>
        </p:spPr>
        <p:txBody>
          <a:bodyPr vert="horz" lIns="99051" tIns="49526" rIns="99051" bIns="49526" rtlCol="0"/>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100" dirty="0">
              <a:latin typeface="Arial" panose="020B0604020202020204" pitchFamily="34" charset="0"/>
              <a:cs typeface="Arial" panose="020B0604020202020204" pitchFamily="34" charset="0"/>
            </a:endParaRPr>
          </a:p>
        </p:txBody>
      </p:sp>
      <p:sp>
        <p:nvSpPr>
          <p:cNvPr id="8" name="Footer Placeholder 3">
            <a:extLst>
              <a:ext uri="{FF2B5EF4-FFF2-40B4-BE49-F238E27FC236}">
                <a16:creationId xmlns:a16="http://schemas.microsoft.com/office/drawing/2014/main" id="{BFC69673-8DBA-B9CD-6800-A0CB0628FD88}"/>
              </a:ext>
            </a:extLst>
          </p:cNvPr>
          <p:cNvSpPr txBox="1">
            <a:spLocks/>
          </p:cNvSpPr>
          <p:nvPr/>
        </p:nvSpPr>
        <p:spPr>
          <a:xfrm>
            <a:off x="0" y="9746248"/>
            <a:ext cx="3077739" cy="513428"/>
          </a:xfrm>
          <a:prstGeom prst="rect">
            <a:avLst/>
          </a:prstGeom>
        </p:spPr>
        <p:txBody>
          <a:bodyPr vert="horz" lIns="99051" tIns="49526" rIns="99051" bIns="49526" rtlCol="0" anchor="b"/>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264703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12/22/2024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492858C3-37FE-4DEB-86F9-9FE01D59FD02}" type="slidenum">
              <a:rPr lang="en-US" smtClean="0"/>
              <a:t>‹#›</a:t>
            </a:fld>
            <a:endParaRPr lang="en-US"/>
          </a:p>
        </p:txBody>
      </p:sp>
    </p:spTree>
    <p:extLst>
      <p:ext uri="{BB962C8B-B14F-4D97-AF65-F5344CB8AC3E}">
        <p14:creationId xmlns:p14="http://schemas.microsoft.com/office/powerpoint/2010/main" val="138561100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From: Donnie V. Rader, presented at El Bethel Church of Christ, Shelbyville, TN</a:t>
            </a:r>
          </a:p>
          <a:p>
            <a:endParaRPr lang="en-US" dirty="0"/>
          </a:p>
          <a:p>
            <a:r>
              <a:rPr lang="en-US" b="1" dirty="0"/>
              <a:t>Ezekiel 33:1-20</a:t>
            </a:r>
            <a:r>
              <a:rPr lang="en-US" dirty="0"/>
              <a:t> – “1 The word of the Lord came to me: 2 "Son of man, speak to your people and say to them, If I bring the sword upon a land, and the people of the land take a man from among them, and make him their watchman, 3 and if he sees the sword coming upon the land and blows the trumpet and warns the people, 4 then if anyone who hears the sound of the trumpet does not take warning, and the sword comes and takes him away, his blood shall be upon his own head. 5 He heard the sound of the trumpet and did not take warning; his blood shall be upon himself. But if he had taken warning, he would have saved his life. 6 But if the watchman sees the sword coming and does not blow the trumpet, so that the people are not warned, and the sword comes and takes any one of them, that person is taken away in his iniquity, but his blood I will require at the watchman's hand. 7 "So you, son of man, I have made a watchman for the house of Israel. Whenever you hear a word from my mouth, you shall give them warning from me. 8 If I say to the wicked, O wicked one, you shall surely die, and you do not speak to warn the wicked to turn from his way, that wicked person shall die in his iniquity, but his blood I will require at your hand. 9 But if you warn the wicked to turn from his way, and he does not turn from his way, that person shall die in his iniquity, but you will have delivered your soul. 10 "And you, son of man, say to the house of Israel, Thus have you said: 'Surely our transgressions and our sins are upon us, and we rot away because of them. How then can we live?' 11 Say to them, As I live, declares the Lord God, I have no pleasure in the death of the wicked, but that the wicked turn from his way and live; turn back, turn back from your evil ways, for why will you die, O house of Israel? 12 "And you, son of man, say to your people, The righteousness of the righteous shall not deliver him when he transgresses, and as for the wickedness of the wicked, he shall not fall by it when he turns from his wickedness, and the righteous shall not be able to live by his righteousness when he sins. 13 Though I say to the righteous that he shall surely live, yet if he trusts in his righteousness and does injustice, none of his righteous deeds shall be remembered, but in his injustice that he has done he shall die. 14 Again, though I say to the wicked, 'You shall surely die,' yet if he turns from his sin and does what is just and right, 15 if the wicked restores the pledge, gives back what he has taken by robbery, and walks in the statutes of life, not doing injustice, he shall surely live; he shall not die. 16 None of the sins that he has committed shall be remembered against him. He has done what is just and right; he shall surely live. 17 "Yet your people say, 'The way of the Lord is not just,' when it is their own way that is not just. 18 When the righteous turns from his righteousness and does injustice, he shall die for it. 19 And when the wicked turns from his wickedness and does what is just and right, he shall live by them. 20 Yet you say, 'The way of the Lord is not just.' O house of Israel, I will judge each of you according to his ways."</a:t>
            </a:r>
          </a:p>
        </p:txBody>
      </p:sp>
      <p:sp>
        <p:nvSpPr>
          <p:cNvPr id="4" name="Slide Number Placeholder 3"/>
          <p:cNvSpPr>
            <a:spLocks noGrp="1"/>
          </p:cNvSpPr>
          <p:nvPr>
            <p:ph type="sldNum" sz="quarter" idx="5"/>
          </p:nvPr>
        </p:nvSpPr>
        <p:spPr/>
        <p:txBody>
          <a:bodyPr/>
          <a:lstStyle/>
          <a:p>
            <a:fld id="{492858C3-37FE-4DEB-86F9-9FE01D59FD02}" type="slidenum">
              <a:rPr lang="en-US" smtClean="0"/>
              <a:t>1</a:t>
            </a:fld>
            <a:endParaRPr lang="en-US"/>
          </a:p>
        </p:txBody>
      </p:sp>
      <p:sp>
        <p:nvSpPr>
          <p:cNvPr id="5" name="Date Placeholder 4">
            <a:extLst>
              <a:ext uri="{FF2B5EF4-FFF2-40B4-BE49-F238E27FC236}">
                <a16:creationId xmlns:a16="http://schemas.microsoft.com/office/drawing/2014/main" id="{63D44F96-89BB-9DC7-874E-67FFF8B39351}"/>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1B756292-F4BD-0E4B-EB7B-2670A311555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04232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12:41</a:t>
            </a:r>
            <a:r>
              <a:rPr lang="en-US" dirty="0"/>
              <a:t> – “The men of Nineveh will rise up at the judgment with this generation and condemn it, for </a:t>
            </a:r>
            <a:r>
              <a:rPr lang="en-US" b="1" dirty="0"/>
              <a:t>they repented at the preaching of Jonah</a:t>
            </a:r>
            <a:r>
              <a:rPr lang="en-US" dirty="0"/>
              <a:t>, and behold, something greater than Jonah is here.”</a:t>
            </a:r>
          </a:p>
          <a:p>
            <a:endParaRPr lang="en-US" dirty="0"/>
          </a:p>
          <a:p>
            <a:r>
              <a:rPr lang="en-US" b="1" dirty="0"/>
              <a:t>Jonah 3:6-10</a:t>
            </a:r>
            <a:r>
              <a:rPr lang="en-US" dirty="0"/>
              <a:t> – “6 The word reached the king of Nineveh, and he arose from his throne, removed his robe, covered himself with sackcloth, and sat in ashes. 7 And he issued a proclamation and published through Nineveh, ‘By the decree of the king and his nobles: Let neither man nor beast, herd nor flock, taste anything. Let them not feed or drink water, 8 but let man and beast be covered with sackcloth, and let them call out mightily to God. Let everyone turn from his evil way and from the violence that is in his hands. 9  Who knows? God may turn and relent and turn from his fierce anger, so that we may not perish.’ 10 When God saw what they did, how </a:t>
            </a:r>
            <a:r>
              <a:rPr lang="en-US" b="1" dirty="0"/>
              <a:t>they turned from their evil way</a:t>
            </a:r>
            <a:r>
              <a:rPr lang="en-US" dirty="0"/>
              <a:t>, God relented of the disaster that he had said he would do to them, and he did not do it.”</a:t>
            </a:r>
          </a:p>
          <a:p>
            <a:endParaRPr lang="en-US" dirty="0"/>
          </a:p>
          <a:p>
            <a:r>
              <a:rPr lang="en-US" dirty="0"/>
              <a:t>Revelation 9:20-21 – “20 The rest of mankind, who were not killed by these plagues, did not repent of the works of their hands nor give up worshiping demons and idols of gold and silver and bronze and stone and wood, which cannot see or hear or walk, 21 </a:t>
            </a:r>
            <a:r>
              <a:rPr lang="en-US" b="1" dirty="0"/>
              <a:t>nor did they repent</a:t>
            </a:r>
            <a:r>
              <a:rPr lang="en-US" dirty="0"/>
              <a:t> of their murders or their sorceries or their sexual immorality or their thefts.”</a:t>
            </a:r>
          </a:p>
        </p:txBody>
      </p:sp>
      <p:sp>
        <p:nvSpPr>
          <p:cNvPr id="4" name="Slide Number Placeholder 3"/>
          <p:cNvSpPr>
            <a:spLocks noGrp="1"/>
          </p:cNvSpPr>
          <p:nvPr>
            <p:ph type="sldNum" sz="quarter" idx="5"/>
          </p:nvPr>
        </p:nvSpPr>
        <p:spPr/>
        <p:txBody>
          <a:bodyPr/>
          <a:lstStyle/>
          <a:p>
            <a:fld id="{492858C3-37FE-4DEB-86F9-9FE01D59FD02}" type="slidenum">
              <a:rPr lang="en-US" smtClean="0"/>
              <a:t>14</a:t>
            </a:fld>
            <a:endParaRPr lang="en-US"/>
          </a:p>
        </p:txBody>
      </p:sp>
      <p:sp>
        <p:nvSpPr>
          <p:cNvPr id="5" name="Date Placeholder 4">
            <a:extLst>
              <a:ext uri="{FF2B5EF4-FFF2-40B4-BE49-F238E27FC236}">
                <a16:creationId xmlns:a16="http://schemas.microsoft.com/office/drawing/2014/main" id="{E15981BE-EC50-C34F-B541-C4B2DBB5876C}"/>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5ACEA3F0-56E1-F2A6-8A4C-71DED6B4482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97304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7:10</a:t>
            </a:r>
            <a:r>
              <a:rPr lang="en-US" dirty="0"/>
              <a:t> – “For godly grief produces a repentance that leads to salvation without regret, whereas worldly grief produces death.”</a:t>
            </a:r>
          </a:p>
        </p:txBody>
      </p:sp>
      <p:sp>
        <p:nvSpPr>
          <p:cNvPr id="4" name="Slide Number Placeholder 3"/>
          <p:cNvSpPr>
            <a:spLocks noGrp="1"/>
          </p:cNvSpPr>
          <p:nvPr>
            <p:ph type="sldNum" sz="quarter" idx="5"/>
          </p:nvPr>
        </p:nvSpPr>
        <p:spPr/>
        <p:txBody>
          <a:bodyPr/>
          <a:lstStyle/>
          <a:p>
            <a:fld id="{492858C3-37FE-4DEB-86F9-9FE01D59FD02}" type="slidenum">
              <a:rPr lang="en-US" smtClean="0"/>
              <a:t>15</a:t>
            </a:fld>
            <a:endParaRPr lang="en-US"/>
          </a:p>
        </p:txBody>
      </p:sp>
      <p:sp>
        <p:nvSpPr>
          <p:cNvPr id="5" name="Date Placeholder 4">
            <a:extLst>
              <a:ext uri="{FF2B5EF4-FFF2-40B4-BE49-F238E27FC236}">
                <a16:creationId xmlns:a16="http://schemas.microsoft.com/office/drawing/2014/main" id="{CA4DD550-17C5-772D-D077-5710A5FF7A1B}"/>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5AE0F1D4-375F-6815-4444-3F39A111FEC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914591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5:10</a:t>
            </a:r>
            <a:r>
              <a:rPr lang="en-US" dirty="0"/>
              <a:t> – “For we must all appear before the judgment seat of Christ, </a:t>
            </a:r>
            <a:r>
              <a:rPr lang="en-US" b="1" dirty="0"/>
              <a:t>so that each one may receive</a:t>
            </a:r>
            <a:r>
              <a:rPr lang="en-US" dirty="0"/>
              <a:t> what is due for what he has done in the body, whether good or evil.”</a:t>
            </a:r>
          </a:p>
          <a:p>
            <a:endParaRPr lang="en-US" dirty="0"/>
          </a:p>
          <a:p>
            <a:r>
              <a:rPr lang="en-US" b="1" dirty="0"/>
              <a:t>Romans 14:12</a:t>
            </a:r>
            <a:r>
              <a:rPr lang="en-US" dirty="0"/>
              <a:t> – “So then each of us will give an account of himself to God.”</a:t>
            </a:r>
          </a:p>
        </p:txBody>
      </p:sp>
      <p:sp>
        <p:nvSpPr>
          <p:cNvPr id="4" name="Slide Number Placeholder 3"/>
          <p:cNvSpPr>
            <a:spLocks noGrp="1"/>
          </p:cNvSpPr>
          <p:nvPr>
            <p:ph type="sldNum" sz="quarter" idx="5"/>
          </p:nvPr>
        </p:nvSpPr>
        <p:spPr/>
        <p:txBody>
          <a:bodyPr/>
          <a:lstStyle/>
          <a:p>
            <a:fld id="{492858C3-37FE-4DEB-86F9-9FE01D59FD02}" type="slidenum">
              <a:rPr lang="en-US" smtClean="0"/>
              <a:t>16</a:t>
            </a:fld>
            <a:endParaRPr lang="en-US"/>
          </a:p>
        </p:txBody>
      </p:sp>
      <p:sp>
        <p:nvSpPr>
          <p:cNvPr id="5" name="Date Placeholder 4">
            <a:extLst>
              <a:ext uri="{FF2B5EF4-FFF2-40B4-BE49-F238E27FC236}">
                <a16:creationId xmlns:a16="http://schemas.microsoft.com/office/drawing/2014/main" id="{DAA49156-A37F-A137-6B6A-7E62E7D2C025}"/>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ACB62D9B-EEA8-2BC3-7E1D-2A33C145C43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05107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Ezekiel 33:23-29</a:t>
            </a:r>
            <a:r>
              <a:rPr lang="en-US" dirty="0"/>
              <a:t> – “23 The word of the Lord came to me: 24  ‘Son of man, the inhabitants of these waste places in the land of Israel keep saying, “Abraham was only one man, yet he got possession of the land; but we are many; </a:t>
            </a:r>
            <a:r>
              <a:rPr lang="en-US" b="1" dirty="0"/>
              <a:t>the land is surely given us to possess</a:t>
            </a:r>
            <a:r>
              <a:rPr lang="en-US" dirty="0"/>
              <a:t>.” 25 Therefore say to them, Thus says the Lord God: You eat flesh with the blood and lift up your eyes to your idols and shed blood; shall you then possess the land? 26  You rely on the sword, you commit abominations, and each of you defiles his neighbor's wife; shall you then possess the land? 27 Say this to them, Thus says the Lord God: As I live, surely those who are in the waste places shall fall by the sword, and whoever is in the open field I will give to the beasts to be devoured, and those who are in strongholds and in caves shall die by pestilence. 28  And I will make the land a desolation and a waste, and her proud might shall come to an end, and the mountains of Israel shall be so desolate that none will pass through. 29  Then they will know that I am the Lord, when I have made the land a desolation and a waste because of all their abominations that they have committed.”</a:t>
            </a:r>
          </a:p>
          <a:p>
            <a:endParaRPr lang="en-US" dirty="0"/>
          </a:p>
          <a:p>
            <a:r>
              <a:rPr lang="en-US" b="1" dirty="0"/>
              <a:t>Ezekiel 33:30-33</a:t>
            </a:r>
            <a:r>
              <a:rPr lang="en-US" dirty="0"/>
              <a:t> – “30 "As for you, son of man, your people who talk together about you by the walls and at the doors of the houses, say to one another, each to his brother, 'Come, and </a:t>
            </a:r>
            <a:r>
              <a:rPr lang="en-US" b="1" dirty="0"/>
              <a:t>hear what the word is that comes from the Lord</a:t>
            </a:r>
            <a:r>
              <a:rPr lang="en-US" dirty="0"/>
              <a:t>.' 31  And they come to you as people come, and they sit before you as my people, and they hear what you say but they will not do it; for with lustful talk in their mouths they act; their heart is set on their gain. 32 And behold, you are to them like one who sings lustful songs with a beautiful voice and plays well on an instrument, for </a:t>
            </a:r>
            <a:r>
              <a:rPr lang="en-US" b="1" dirty="0"/>
              <a:t>they hear what you say, but they will not do it</a:t>
            </a:r>
            <a:r>
              <a:rPr lang="en-US" dirty="0"/>
              <a:t>. 33  When this comes – and come it will! – then they will know that a prophet has been among them."</a:t>
            </a:r>
          </a:p>
        </p:txBody>
      </p:sp>
      <p:sp>
        <p:nvSpPr>
          <p:cNvPr id="4" name="Slide Number Placeholder 3"/>
          <p:cNvSpPr>
            <a:spLocks noGrp="1"/>
          </p:cNvSpPr>
          <p:nvPr>
            <p:ph type="sldNum" sz="quarter" idx="5"/>
          </p:nvPr>
        </p:nvSpPr>
        <p:spPr/>
        <p:txBody>
          <a:bodyPr/>
          <a:lstStyle/>
          <a:p>
            <a:fld id="{492858C3-37FE-4DEB-86F9-9FE01D59FD02}" type="slidenum">
              <a:rPr lang="en-US" smtClean="0"/>
              <a:t>17</a:t>
            </a:fld>
            <a:endParaRPr lang="en-US"/>
          </a:p>
        </p:txBody>
      </p:sp>
      <p:sp>
        <p:nvSpPr>
          <p:cNvPr id="5" name="Date Placeholder 4">
            <a:extLst>
              <a:ext uri="{FF2B5EF4-FFF2-40B4-BE49-F238E27FC236}">
                <a16:creationId xmlns:a16="http://schemas.microsoft.com/office/drawing/2014/main" id="{1B2AD34E-D689-B63A-5E37-C07D3C9B7190}"/>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E6E31C01-DF8B-4A35-DE82-6859C44F274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738889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Ezekiel 33:1-20</a:t>
            </a:r>
            <a:r>
              <a:rPr lang="en-US" dirty="0"/>
              <a:t> – “1 The word of the Lord came to me: 2 "Son of man, speak to your people and say to them, If I bring the sword upon a land, and the people of the land take a man from among them, and make him their watchman, 3 and if he sees the sword coming upon the land and blows the trumpet and warns the people, 4 then if anyone who hears the sound of the trumpet does not take warning, and the sword comes and takes him away, his blood shall be upon his own head. 5 He heard the sound of the trumpet and did not take warning; his blood shall be upon himself. But if he had taken warning, he would have saved his life. 6 But if the watchman sees the sword coming and does not blow the trumpet, so that the people are not warned, and the sword comes and takes any one of them, that person is taken away in his iniquity, but his blood I will require at the watchman's hand. 7 "So you, son of man, I have made a watchman for the house of Israel. Whenever you hear a word from my mouth, you shall give them warning from me. 8 If I say to the wicked, O wicked one, you shall surely die, and you do not speak to warn the wicked to turn from his way, that wicked person shall die in his iniquity, but his blood I will require at your hand. 9 But if you warn the wicked to turn from his way, and he does not turn from his way, that person shall die in his iniquity, but you will have delivered your soul. 10 "And you, son of man, say to the house of Israel, Thus have you said: 'Surely our transgressions and our sins are upon us, and we rot away because of them. How then can we live?' 11 Say to them, As I live, declares the Lord God, I have no pleasure in the death of the wicked, but that the wicked turn from his way and live; turn back, turn back from your evil ways, for why will you die, O house of Israel? 12 "And you, son of man, say to your people, The righteousness of the righteous shall not deliver him when he transgresses, and as for the wickedness of the wicked, he shall not fall by it when he turns from his wickedness, and the righteous shall not be able to live by his righteousness when he sins. 13 Though I say to the righteous that he shall surely live, yet if he trusts in his righteousness and does injustice, none of his righteous deeds shall be remembered, but in his injustice that he has done he shall die. 14 Again, though I say to the wicked, 'You shall surely die,' yet if he turns from his sin and does what is just and right, 15 if the wicked restores the pledge, gives back what he has taken by robbery, and walks in the statutes of life, not doing injustice, he shall surely live; he shall not die. 16 None of the sins that he has committed shall be remembered against him. He has done what is just and right; he shall surely live. 17 "Yet your people say, 'The way of the Lord is not just,' when it is their own way that is not just. 18 When the righteous turns from his righteousness and does injustice, he shall die for it. 19 And when the wicked turns from his wickedness and does what is just and right, he shall live by them. 20 Yet you say, 'The way of the Lord is not just.' O house of Israel, I will judge each of you according to his ways."</a:t>
            </a:r>
          </a:p>
        </p:txBody>
      </p:sp>
      <p:sp>
        <p:nvSpPr>
          <p:cNvPr id="4" name="Slide Number Placeholder 3"/>
          <p:cNvSpPr>
            <a:spLocks noGrp="1"/>
          </p:cNvSpPr>
          <p:nvPr>
            <p:ph type="sldNum" sz="quarter" idx="5"/>
          </p:nvPr>
        </p:nvSpPr>
        <p:spPr/>
        <p:txBody>
          <a:bodyPr/>
          <a:lstStyle/>
          <a:p>
            <a:fld id="{492858C3-37FE-4DEB-86F9-9FE01D59FD02}" type="slidenum">
              <a:rPr lang="en-US" smtClean="0"/>
              <a:t>18</a:t>
            </a:fld>
            <a:endParaRPr lang="en-US"/>
          </a:p>
        </p:txBody>
      </p:sp>
      <p:sp>
        <p:nvSpPr>
          <p:cNvPr id="5" name="Date Placeholder 4">
            <a:extLst>
              <a:ext uri="{FF2B5EF4-FFF2-40B4-BE49-F238E27FC236}">
                <a16:creationId xmlns:a16="http://schemas.microsoft.com/office/drawing/2014/main" id="{97AF4B89-048E-A876-D507-B00983472437}"/>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AC80E91E-2FC7-F2C2-3243-79840222105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62388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938316" fontAlgn="base">
              <a:spcBef>
                <a:spcPct val="0"/>
              </a:spcBef>
              <a:spcAft>
                <a:spcPct val="0"/>
              </a:spcAft>
              <a:defRPr/>
            </a:pPr>
            <a:fld id="{3AF42B02-11F3-4BD2-B2E3-53F42D06C240}" type="slidenum">
              <a:rPr lang="en-US" altLang="en-US" sz="4000">
                <a:solidFill>
                  <a:prstClr val="black"/>
                </a:solidFill>
                <a:latin typeface="Arial" panose="020B0604020202020204" pitchFamily="34" charset="0"/>
              </a:rPr>
              <a:pPr defTabSz="2938316" fontAlgn="base">
                <a:spcBef>
                  <a:spcPct val="0"/>
                </a:spcBef>
                <a:spcAft>
                  <a:spcPct val="0"/>
                </a:spcAft>
                <a:defRPr/>
              </a:pPr>
              <a:t>19</a:t>
            </a:fld>
            <a:endParaRPr lang="en-US" altLang="en-US" sz="40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938316" fontAlgn="base">
              <a:spcBef>
                <a:spcPct val="0"/>
              </a:spcBef>
              <a:spcAft>
                <a:spcPct val="0"/>
              </a:spcAft>
              <a:defRPr/>
            </a:pPr>
            <a:r>
              <a:rPr lang="en-US" altLang="en-US" sz="4000">
                <a:solidFill>
                  <a:prstClr val="black"/>
                </a:solidFill>
                <a:latin typeface="Arial" panose="020B0604020202020204" pitchFamily="34" charset="0"/>
              </a:rPr>
              <a:t>12/22/2024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938316" fontAlgn="base">
              <a:spcBef>
                <a:spcPct val="0"/>
              </a:spcBef>
              <a:spcAft>
                <a:spcPct val="0"/>
              </a:spcAft>
              <a:defRPr/>
            </a:pPr>
            <a:r>
              <a:rPr lang="en-US" altLang="en-US" sz="40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938316" fontAlgn="base">
              <a:spcBef>
                <a:spcPct val="0"/>
              </a:spcBef>
              <a:spcAft>
                <a:spcPct val="0"/>
              </a:spcAft>
              <a:defRPr/>
            </a:pPr>
            <a:fld id="{3AF42B02-11F3-4BD2-B2E3-53F42D06C240}" type="slidenum">
              <a:rPr lang="en-US" altLang="en-US" sz="4000">
                <a:latin typeface="Arial" panose="020B0604020202020204" pitchFamily="34" charset="0"/>
              </a:rPr>
              <a:pPr defTabSz="2938316" fontAlgn="base">
                <a:spcBef>
                  <a:spcPct val="0"/>
                </a:spcBef>
                <a:spcAft>
                  <a:spcPct val="0"/>
                </a:spcAft>
                <a:defRPr/>
              </a:pPr>
              <a:t>20</a:t>
            </a:fld>
            <a:endParaRPr lang="en-US" altLang="en-US" sz="40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938316" fontAlgn="base">
              <a:spcBef>
                <a:spcPct val="0"/>
              </a:spcBef>
              <a:spcAft>
                <a:spcPct val="0"/>
              </a:spcAft>
              <a:defRPr/>
            </a:pPr>
            <a:r>
              <a:rPr lang="en-US" altLang="en-US" sz="4000">
                <a:latin typeface="Arial" panose="020B0604020202020204" pitchFamily="34" charset="0"/>
              </a:rPr>
              <a:t>12/22/2024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938316" fontAlgn="base">
              <a:spcBef>
                <a:spcPct val="0"/>
              </a:spcBef>
              <a:spcAft>
                <a:spcPct val="0"/>
              </a:spcAft>
              <a:defRPr/>
            </a:pPr>
            <a:r>
              <a:rPr lang="en-US" altLang="en-US" sz="40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714205">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938316" fontAlgn="base">
              <a:spcBef>
                <a:spcPct val="0"/>
              </a:spcBef>
              <a:spcAft>
                <a:spcPct val="0"/>
              </a:spcAft>
              <a:defRPr/>
            </a:pPr>
            <a:fld id="{3AF42B02-11F3-4BD2-B2E3-53F42D06C240}" type="slidenum">
              <a:rPr lang="en-US" altLang="en-US" sz="4000">
                <a:latin typeface="Arial" panose="020B0604020202020204" pitchFamily="34" charset="0"/>
              </a:rPr>
              <a:pPr defTabSz="2938316" fontAlgn="base">
                <a:spcBef>
                  <a:spcPct val="0"/>
                </a:spcBef>
                <a:spcAft>
                  <a:spcPct val="0"/>
                </a:spcAft>
                <a:defRPr/>
              </a:pPr>
              <a:t>21</a:t>
            </a:fld>
            <a:endParaRPr lang="en-US" altLang="en-US" sz="40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938316" fontAlgn="base">
              <a:spcBef>
                <a:spcPct val="0"/>
              </a:spcBef>
              <a:spcAft>
                <a:spcPct val="0"/>
              </a:spcAft>
              <a:defRPr/>
            </a:pPr>
            <a:r>
              <a:rPr lang="en-US" altLang="en-US" sz="4000">
                <a:latin typeface="Arial" panose="020B0604020202020204" pitchFamily="34" charset="0"/>
              </a:rPr>
              <a:t>12/22/2024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938316" fontAlgn="base">
              <a:spcBef>
                <a:spcPct val="0"/>
              </a:spcBef>
              <a:spcAft>
                <a:spcPct val="0"/>
              </a:spcAft>
              <a:defRPr/>
            </a:pPr>
            <a:r>
              <a:rPr lang="en-US" altLang="en-US" sz="40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13:5</a:t>
            </a:r>
            <a:r>
              <a:rPr lang="en-US" dirty="0"/>
              <a:t> – “Examine yourselves, to see whether you are in the faith. Test yourselves. Or do you not realize this about yourselves, that Jesus Christ is in you? – unless indeed you fail to meet the test!”</a:t>
            </a:r>
          </a:p>
          <a:p>
            <a:endParaRPr lang="en-US" dirty="0"/>
          </a:p>
          <a:p>
            <a:r>
              <a:rPr lang="en-US" b="1" dirty="0"/>
              <a:t>Luke 15:21</a:t>
            </a:r>
            <a:r>
              <a:rPr lang="en-US" dirty="0"/>
              <a:t> – “And the son said to him, 'Father, I have sinned against heaven and before you. I am no longer worthy to be called your son.’”</a:t>
            </a:r>
          </a:p>
        </p:txBody>
      </p:sp>
      <p:sp>
        <p:nvSpPr>
          <p:cNvPr id="4" name="Slide Number Placeholder 3"/>
          <p:cNvSpPr>
            <a:spLocks noGrp="1"/>
          </p:cNvSpPr>
          <p:nvPr>
            <p:ph type="sldNum" sz="quarter" idx="5"/>
          </p:nvPr>
        </p:nvSpPr>
        <p:spPr/>
        <p:txBody>
          <a:bodyPr/>
          <a:lstStyle/>
          <a:p>
            <a:fld id="{492858C3-37FE-4DEB-86F9-9FE01D59FD02}" type="slidenum">
              <a:rPr lang="en-US" smtClean="0"/>
              <a:t>5</a:t>
            </a:fld>
            <a:endParaRPr lang="en-US"/>
          </a:p>
        </p:txBody>
      </p:sp>
      <p:sp>
        <p:nvSpPr>
          <p:cNvPr id="5" name="Date Placeholder 4">
            <a:extLst>
              <a:ext uri="{FF2B5EF4-FFF2-40B4-BE49-F238E27FC236}">
                <a16:creationId xmlns:a16="http://schemas.microsoft.com/office/drawing/2014/main" id="{72042642-A629-331C-AFB6-08E6CED53CD7}"/>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2CD3F286-0CB5-E105-4A84-A9320ACC0A2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87458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John 4:23-24</a:t>
            </a:r>
            <a:r>
              <a:rPr lang="en-US" dirty="0"/>
              <a:t> – “23 But the hour is coming, and is now here, when the true worshipers will </a:t>
            </a:r>
            <a:r>
              <a:rPr lang="en-US" b="1" dirty="0"/>
              <a:t>worship the Father in spirit and truth</a:t>
            </a:r>
            <a:r>
              <a:rPr lang="en-US" dirty="0"/>
              <a:t>, for </a:t>
            </a:r>
            <a:r>
              <a:rPr lang="en-US" b="1" dirty="0"/>
              <a:t>the Father is seeking such people</a:t>
            </a:r>
            <a:r>
              <a:rPr lang="en-US" dirty="0"/>
              <a:t> to worship him. 24 God is spirit, and those who worship him must worship in spirit and truth.“</a:t>
            </a:r>
          </a:p>
          <a:p>
            <a:endParaRPr lang="en-US" dirty="0"/>
          </a:p>
          <a:p>
            <a:r>
              <a:rPr lang="en-US" b="1" dirty="0"/>
              <a:t>I Corinthians 16:1-3</a:t>
            </a:r>
            <a:r>
              <a:rPr lang="en-US" dirty="0"/>
              <a:t> – “1 Now concerning the collection for the saints: as I directed the churches of Galatia, so you also are to do. 2 On the first day of every week, </a:t>
            </a:r>
            <a:r>
              <a:rPr lang="en-US" b="1" dirty="0"/>
              <a:t>each of you is to put something aside</a:t>
            </a:r>
            <a:r>
              <a:rPr lang="en-US" dirty="0"/>
              <a:t> and store it up, as he may prosper, so that there will be no collecting when I come.”</a:t>
            </a:r>
          </a:p>
          <a:p>
            <a:endParaRPr lang="en-US" dirty="0"/>
          </a:p>
          <a:p>
            <a:r>
              <a:rPr lang="en-US" b="1" dirty="0"/>
              <a:t>Acts 17:11</a:t>
            </a:r>
            <a:r>
              <a:rPr lang="en-US" dirty="0"/>
              <a:t> – “Now these Jews were more noble than those in Thessalonica; they received the word with all eagerness, </a:t>
            </a:r>
            <a:r>
              <a:rPr lang="en-US" b="1" dirty="0"/>
              <a:t>examining the Scriptures daily</a:t>
            </a:r>
            <a:r>
              <a:rPr lang="en-US" dirty="0"/>
              <a:t> to see if these things were so.”</a:t>
            </a:r>
          </a:p>
          <a:p>
            <a:r>
              <a:rPr lang="en-US" b="1" dirty="0"/>
              <a:t>II Timothy 2:15</a:t>
            </a:r>
            <a:r>
              <a:rPr lang="en-US" dirty="0"/>
              <a:t> – “Do your best (“</a:t>
            </a:r>
            <a:r>
              <a:rPr lang="en-US" b="1" dirty="0"/>
              <a:t>Study</a:t>
            </a:r>
            <a:r>
              <a:rPr lang="en-US" dirty="0"/>
              <a:t>” KJV) </a:t>
            </a:r>
            <a:r>
              <a:rPr lang="en-US" b="1" dirty="0"/>
              <a:t>to present yourself to God as one approved</a:t>
            </a:r>
            <a:r>
              <a:rPr lang="en-US" dirty="0"/>
              <a:t>, a worker who has no need to be ashamed, rightly handling the word of truth.”</a:t>
            </a:r>
          </a:p>
          <a:p>
            <a:endParaRPr lang="en-US" dirty="0"/>
          </a:p>
          <a:p>
            <a:r>
              <a:rPr lang="en-US" b="1" dirty="0"/>
              <a:t>Ephesians 5:19</a:t>
            </a:r>
            <a:r>
              <a:rPr lang="en-US" dirty="0"/>
              <a:t> – “speaking one to another in psalms and hymns and spiritual songs, </a:t>
            </a:r>
            <a:r>
              <a:rPr lang="en-US" b="1" dirty="0"/>
              <a:t>singing and making melody with your heart</a:t>
            </a:r>
            <a:r>
              <a:rPr lang="en-US" dirty="0"/>
              <a:t> to the Lord” (</a:t>
            </a:r>
            <a:r>
              <a:rPr lang="en-US" b="1" dirty="0"/>
              <a:t>ASV</a:t>
            </a:r>
            <a:r>
              <a:rPr lang="en-US" dirty="0"/>
              <a:t>)</a:t>
            </a:r>
          </a:p>
          <a:p>
            <a:endParaRPr lang="en-US" dirty="0"/>
          </a:p>
          <a:p>
            <a:r>
              <a:rPr lang="en-US" b="1" dirty="0"/>
              <a:t>I Thessalonians 5:17</a:t>
            </a:r>
            <a:r>
              <a:rPr lang="en-US" dirty="0"/>
              <a:t> – “</a:t>
            </a:r>
            <a:r>
              <a:rPr lang="en-US" b="1" dirty="0"/>
              <a:t>pray without ceasing</a:t>
            </a:r>
            <a:r>
              <a:rPr lang="en-US" dirty="0"/>
              <a:t>”</a:t>
            </a:r>
          </a:p>
          <a:p>
            <a:r>
              <a:rPr lang="en-US" dirty="0"/>
              <a:t>	cf. </a:t>
            </a:r>
            <a:r>
              <a:rPr lang="en-US" b="1" dirty="0"/>
              <a:t>Acts 8:24</a:t>
            </a:r>
            <a:r>
              <a:rPr lang="en-US" dirty="0"/>
              <a:t> – “And Simon answered, ‘</a:t>
            </a:r>
            <a:r>
              <a:rPr lang="en-US" b="1" dirty="0"/>
              <a:t>Pray for me to the Lord</a:t>
            </a:r>
            <a:r>
              <a:rPr lang="en-US" dirty="0"/>
              <a:t>, that nothing of what you have said may come upon me.’“</a:t>
            </a:r>
          </a:p>
          <a:p>
            <a:r>
              <a:rPr lang="en-US" dirty="0"/>
              <a:t>	cf. </a:t>
            </a:r>
            <a:r>
              <a:rPr lang="en-US" b="1" dirty="0"/>
              <a:t>II Thessalonians 3:1-2</a:t>
            </a:r>
            <a:r>
              <a:rPr lang="en-US" dirty="0"/>
              <a:t> – “1 Finally, brothers, </a:t>
            </a:r>
            <a:r>
              <a:rPr lang="en-US" b="1" dirty="0"/>
              <a:t>pray for us</a:t>
            </a:r>
            <a:r>
              <a:rPr lang="en-US" dirty="0"/>
              <a:t>, that the word of the Lord may speed ahead and be honored, as happened among you, 2 and that we may be delivered from wicked and evil men. For not all have faith.”</a:t>
            </a:r>
          </a:p>
        </p:txBody>
      </p:sp>
      <p:sp>
        <p:nvSpPr>
          <p:cNvPr id="4" name="Slide Number Placeholder 3"/>
          <p:cNvSpPr>
            <a:spLocks noGrp="1"/>
          </p:cNvSpPr>
          <p:nvPr>
            <p:ph type="sldNum" sz="quarter" idx="5"/>
          </p:nvPr>
        </p:nvSpPr>
        <p:spPr/>
        <p:txBody>
          <a:bodyPr/>
          <a:lstStyle/>
          <a:p>
            <a:fld id="{492858C3-37FE-4DEB-86F9-9FE01D59FD02}" type="slidenum">
              <a:rPr lang="en-US" smtClean="0"/>
              <a:t>6</a:t>
            </a:fld>
            <a:endParaRPr lang="en-US"/>
          </a:p>
        </p:txBody>
      </p:sp>
      <p:sp>
        <p:nvSpPr>
          <p:cNvPr id="5" name="Date Placeholder 4">
            <a:extLst>
              <a:ext uri="{FF2B5EF4-FFF2-40B4-BE49-F238E27FC236}">
                <a16:creationId xmlns:a16="http://schemas.microsoft.com/office/drawing/2014/main" id="{90E0B9F6-FE80-B684-B7E6-97036763EA88}"/>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6AD06043-052D-AAF6-11B5-DCFA19A83EC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5981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1:13-15</a:t>
            </a:r>
            <a:r>
              <a:rPr lang="en-US" dirty="0"/>
              <a:t> – “13 Let no one say when he is tempted, ‘I am being tempted by God,’ for God cannot be tempted with evil, and he himself tempts no one. 14 But each person is tempted when he is lured and enticed by his own desire. 15 Then desire when it has conceived </a:t>
            </a:r>
            <a:r>
              <a:rPr lang="en-US" b="1" dirty="0"/>
              <a:t>gives birth to sin</a:t>
            </a:r>
            <a:r>
              <a:rPr lang="en-US" dirty="0"/>
              <a:t>, and sin when it is fully grown brings forth death.”</a:t>
            </a:r>
          </a:p>
          <a:p>
            <a:r>
              <a:rPr lang="en-US" b="1" dirty="0"/>
              <a:t>Romans 6:23</a:t>
            </a:r>
            <a:r>
              <a:rPr lang="en-US" dirty="0"/>
              <a:t> – “For </a:t>
            </a:r>
            <a:r>
              <a:rPr lang="en-US" b="1" dirty="0"/>
              <a:t>the wages of sin is death</a:t>
            </a:r>
            <a:r>
              <a:rPr lang="en-US" dirty="0"/>
              <a:t>, but the free gift of God is eternal life in Christ Jesus our Lord.”</a:t>
            </a:r>
          </a:p>
          <a:p>
            <a:endParaRPr lang="en-US" dirty="0"/>
          </a:p>
          <a:p>
            <a:r>
              <a:rPr lang="en-US" b="1" dirty="0"/>
              <a:t>Proverbs 13:15</a:t>
            </a:r>
            <a:r>
              <a:rPr lang="en-US" dirty="0"/>
              <a:t> – “Good sense wins favor, but </a:t>
            </a:r>
            <a:r>
              <a:rPr lang="en-US" b="1" dirty="0"/>
              <a:t>the way of the treacherous is their ruin</a:t>
            </a:r>
            <a:r>
              <a:rPr lang="en-US" dirty="0"/>
              <a:t>.”</a:t>
            </a:r>
          </a:p>
          <a:p>
            <a:endParaRPr lang="en-US" dirty="0"/>
          </a:p>
          <a:p>
            <a:r>
              <a:rPr lang="en-US" b="1" dirty="0"/>
              <a:t>II Corinthians 5:10</a:t>
            </a:r>
            <a:r>
              <a:rPr lang="en-US" dirty="0"/>
              <a:t> – “For </a:t>
            </a:r>
            <a:r>
              <a:rPr lang="en-US" b="1" dirty="0"/>
              <a:t>we must all appear before the judgment seat of Christ</a:t>
            </a:r>
            <a:r>
              <a:rPr lang="en-US" dirty="0"/>
              <a:t>, so that each one may receive what is due for what he has done in the body, whether good or evil.”</a:t>
            </a:r>
          </a:p>
          <a:p>
            <a:endParaRPr lang="en-US" dirty="0"/>
          </a:p>
          <a:p>
            <a:r>
              <a:rPr lang="en-US" b="1" dirty="0"/>
              <a:t>Matthew 25:41</a:t>
            </a:r>
            <a:r>
              <a:rPr lang="en-US" dirty="0"/>
              <a:t> – “Then he will say to those on his left, 'Depart from me, you cursed, into </a:t>
            </a:r>
            <a:r>
              <a:rPr lang="en-US" b="1" dirty="0"/>
              <a:t>the eternal fire</a:t>
            </a:r>
            <a:r>
              <a:rPr lang="en-US" dirty="0"/>
              <a:t> prepared for the devil and his angels.’”</a:t>
            </a:r>
          </a:p>
          <a:p>
            <a:endParaRPr lang="en-US" dirty="0"/>
          </a:p>
          <a:p>
            <a:r>
              <a:rPr lang="en-US" b="1" dirty="0"/>
              <a:t>Acts 20:29-31</a:t>
            </a:r>
            <a:r>
              <a:rPr lang="en-US" dirty="0"/>
              <a:t> – “29 I know that after my departure fierce wolves will come in among you, not sparing the flock; 30 and from among your own selves will arise men speaking twisted things, to draw away the disciples after them. 31 </a:t>
            </a:r>
            <a:r>
              <a:rPr lang="en-US" b="1" dirty="0"/>
              <a:t>Therefore be alert</a:t>
            </a:r>
            <a:r>
              <a:rPr lang="en-US" dirty="0"/>
              <a:t>, remembering that for three years I did not cease night or day to admonish everyone with tears.”</a:t>
            </a:r>
          </a:p>
          <a:p>
            <a:endParaRPr lang="en-US" dirty="0"/>
          </a:p>
          <a:p>
            <a:r>
              <a:rPr lang="en-US" b="1" dirty="0"/>
              <a:t>Exodus 34:12</a:t>
            </a:r>
            <a:r>
              <a:rPr lang="en-US" dirty="0"/>
              <a:t> – “Take care, lest you make a covenant with the inhabitants of the land to which you go, </a:t>
            </a:r>
            <a:r>
              <a:rPr lang="en-US" b="1" dirty="0"/>
              <a:t>lest it become a snare in your midst</a:t>
            </a:r>
            <a:r>
              <a:rPr lang="en-US" dirty="0"/>
              <a:t>.”</a:t>
            </a:r>
          </a:p>
        </p:txBody>
      </p:sp>
      <p:sp>
        <p:nvSpPr>
          <p:cNvPr id="4" name="Slide Number Placeholder 3"/>
          <p:cNvSpPr>
            <a:spLocks noGrp="1"/>
          </p:cNvSpPr>
          <p:nvPr>
            <p:ph type="sldNum" sz="quarter" idx="5"/>
          </p:nvPr>
        </p:nvSpPr>
        <p:spPr/>
        <p:txBody>
          <a:bodyPr/>
          <a:lstStyle/>
          <a:p>
            <a:fld id="{492858C3-37FE-4DEB-86F9-9FE01D59FD02}" type="slidenum">
              <a:rPr lang="en-US" smtClean="0"/>
              <a:t>7</a:t>
            </a:fld>
            <a:endParaRPr lang="en-US"/>
          </a:p>
        </p:txBody>
      </p:sp>
      <p:sp>
        <p:nvSpPr>
          <p:cNvPr id="5" name="Date Placeholder 4">
            <a:extLst>
              <a:ext uri="{FF2B5EF4-FFF2-40B4-BE49-F238E27FC236}">
                <a16:creationId xmlns:a16="http://schemas.microsoft.com/office/drawing/2014/main" id="{E652A707-60F5-F3F7-A394-DB62DC3B5DD5}"/>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C2C7DF3F-4927-3A0C-1ADF-4E3A631CC50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024197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Timothy 2:4</a:t>
            </a:r>
            <a:r>
              <a:rPr lang="en-US" dirty="0"/>
              <a:t> – </a:t>
            </a:r>
            <a:r>
              <a:rPr lang="en-US" b="1" dirty="0"/>
              <a:t>“[God] who desires all people to be saved</a:t>
            </a:r>
            <a:r>
              <a:rPr lang="en-US" dirty="0"/>
              <a:t> and to come to the knowledge of the truth.”</a:t>
            </a:r>
          </a:p>
          <a:p>
            <a:endParaRPr lang="en-US" dirty="0"/>
          </a:p>
          <a:p>
            <a:r>
              <a:rPr lang="en-US" b="1" dirty="0"/>
              <a:t>II Peter 3:9</a:t>
            </a:r>
            <a:r>
              <a:rPr lang="en-US" dirty="0"/>
              <a:t> – “The Lord is not slow to fulfill his promise as some count slowness, but is patient toward you, </a:t>
            </a:r>
            <a:r>
              <a:rPr lang="en-US" b="1" dirty="0"/>
              <a:t>not wishing that any should perish</a:t>
            </a:r>
            <a:r>
              <a:rPr lang="en-US" dirty="0"/>
              <a:t>, but that all should reach repentance.”</a:t>
            </a:r>
          </a:p>
          <a:p>
            <a:endParaRPr lang="en-US" dirty="0"/>
          </a:p>
          <a:p>
            <a:r>
              <a:rPr lang="en-US" b="1" dirty="0"/>
              <a:t>Titus 2:11-12</a:t>
            </a:r>
            <a:r>
              <a:rPr lang="en-US" dirty="0"/>
              <a:t> – “11 For the grace of God has appeared, bringing salvation for all people, 12 </a:t>
            </a:r>
            <a:r>
              <a:rPr lang="en-US" b="1" dirty="0"/>
              <a:t>training us to renounce</a:t>
            </a:r>
            <a:r>
              <a:rPr lang="en-US" dirty="0"/>
              <a:t> ungodliness and worldly passions, and to live self-controlled, upright, and godly lives in the present age”</a:t>
            </a:r>
          </a:p>
        </p:txBody>
      </p:sp>
      <p:sp>
        <p:nvSpPr>
          <p:cNvPr id="4" name="Slide Number Placeholder 3"/>
          <p:cNvSpPr>
            <a:spLocks noGrp="1"/>
          </p:cNvSpPr>
          <p:nvPr>
            <p:ph type="sldNum" sz="quarter" idx="5"/>
          </p:nvPr>
        </p:nvSpPr>
        <p:spPr/>
        <p:txBody>
          <a:bodyPr/>
          <a:lstStyle/>
          <a:p>
            <a:fld id="{492858C3-37FE-4DEB-86F9-9FE01D59FD02}" type="slidenum">
              <a:rPr lang="en-US" smtClean="0"/>
              <a:t>8</a:t>
            </a:fld>
            <a:endParaRPr lang="en-US"/>
          </a:p>
        </p:txBody>
      </p:sp>
      <p:sp>
        <p:nvSpPr>
          <p:cNvPr id="5" name="Date Placeholder 4">
            <a:extLst>
              <a:ext uri="{FF2B5EF4-FFF2-40B4-BE49-F238E27FC236}">
                <a16:creationId xmlns:a16="http://schemas.microsoft.com/office/drawing/2014/main" id="{7350AA75-BF17-DB84-A915-60C90C35DE29}"/>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33FF4963-7782-6EFC-EECD-89D9CF3CB21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59155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Revelation 3:19</a:t>
            </a:r>
            <a:r>
              <a:rPr lang="en-US" dirty="0"/>
              <a:t> – “</a:t>
            </a:r>
            <a:r>
              <a:rPr lang="en-US" b="1" dirty="0"/>
              <a:t>Those whom I love, I reprove</a:t>
            </a:r>
            <a:r>
              <a:rPr lang="en-US" dirty="0"/>
              <a:t> and discipline, so be zealous and repent.”</a:t>
            </a:r>
          </a:p>
        </p:txBody>
      </p:sp>
      <p:sp>
        <p:nvSpPr>
          <p:cNvPr id="4" name="Slide Number Placeholder 3"/>
          <p:cNvSpPr>
            <a:spLocks noGrp="1"/>
          </p:cNvSpPr>
          <p:nvPr>
            <p:ph type="sldNum" sz="quarter" idx="5"/>
          </p:nvPr>
        </p:nvSpPr>
        <p:spPr/>
        <p:txBody>
          <a:bodyPr/>
          <a:lstStyle/>
          <a:p>
            <a:fld id="{492858C3-37FE-4DEB-86F9-9FE01D59FD02}" type="slidenum">
              <a:rPr lang="en-US" smtClean="0"/>
              <a:t>9</a:t>
            </a:fld>
            <a:endParaRPr lang="en-US"/>
          </a:p>
        </p:txBody>
      </p:sp>
      <p:sp>
        <p:nvSpPr>
          <p:cNvPr id="5" name="Date Placeholder 4">
            <a:extLst>
              <a:ext uri="{FF2B5EF4-FFF2-40B4-BE49-F238E27FC236}">
                <a16:creationId xmlns:a16="http://schemas.microsoft.com/office/drawing/2014/main" id="{15285483-5B78-CF1A-DFBE-7CC5421F662D}"/>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2314E928-CE82-E7B1-514F-A953A4AA8EA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3915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Ezekiel 33:12-13</a:t>
            </a:r>
            <a:r>
              <a:rPr lang="en-US" b="0" dirty="0"/>
              <a:t> – “12 And you, son of man, say to your people, The righteousness of the righteous </a:t>
            </a:r>
            <a:r>
              <a:rPr lang="en-US" b="1" dirty="0"/>
              <a:t>shall not deliver him when he transgresses</a:t>
            </a:r>
            <a:r>
              <a:rPr lang="en-US" b="0" dirty="0"/>
              <a:t>, and as for the wickedness of the wicked, he shall not fall by it when he turns from his wickedness, and the righteous shall not be able to live by his righteousness </a:t>
            </a:r>
            <a:r>
              <a:rPr lang="en-US" b="1" dirty="0"/>
              <a:t>when he sins</a:t>
            </a:r>
            <a:r>
              <a:rPr lang="en-US" b="0" dirty="0"/>
              <a:t>. 13 Though I say to the righteous that he shall surely live, yet if he trusts in his righteousness and does injustice, </a:t>
            </a:r>
            <a:r>
              <a:rPr lang="en-US" b="1" dirty="0"/>
              <a:t>none of his righteous deeds shall be remembered</a:t>
            </a:r>
            <a:r>
              <a:rPr lang="en-US" b="0" dirty="0"/>
              <a:t>, but in his injustice that he has done he shall die.”</a:t>
            </a:r>
          </a:p>
          <a:p>
            <a:endParaRPr lang="en-US" b="0" dirty="0"/>
          </a:p>
          <a:p>
            <a:r>
              <a:rPr lang="en-US" b="1" dirty="0"/>
              <a:t>Ezekiel 33:15-16</a:t>
            </a:r>
            <a:r>
              <a:rPr lang="en-US" dirty="0"/>
              <a:t> – “15 if the wicked restores the pledge, gives back what he has taken by robbery, and walks in the statutes of life, not doing injustice, he shall surely live; he shall not die. 16 None of the sins that he has committed shall be remembered against him. He has done what is just and right; he shall surely live.”</a:t>
            </a:r>
          </a:p>
        </p:txBody>
      </p:sp>
      <p:sp>
        <p:nvSpPr>
          <p:cNvPr id="4" name="Slide Number Placeholder 3"/>
          <p:cNvSpPr>
            <a:spLocks noGrp="1"/>
          </p:cNvSpPr>
          <p:nvPr>
            <p:ph type="sldNum" sz="quarter" idx="5"/>
          </p:nvPr>
        </p:nvSpPr>
        <p:spPr/>
        <p:txBody>
          <a:bodyPr/>
          <a:lstStyle/>
          <a:p>
            <a:fld id="{492858C3-37FE-4DEB-86F9-9FE01D59FD02}" type="slidenum">
              <a:rPr lang="en-US" smtClean="0"/>
              <a:t>10</a:t>
            </a:fld>
            <a:endParaRPr lang="en-US"/>
          </a:p>
        </p:txBody>
      </p:sp>
      <p:sp>
        <p:nvSpPr>
          <p:cNvPr id="5" name="Date Placeholder 4">
            <a:extLst>
              <a:ext uri="{FF2B5EF4-FFF2-40B4-BE49-F238E27FC236}">
                <a16:creationId xmlns:a16="http://schemas.microsoft.com/office/drawing/2014/main" id="{93002B9F-8F9C-2907-E296-8DB7098026BF}"/>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FAC6F409-E2CB-DD77-C87C-E55D2E137B2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00915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31:31-34</a:t>
            </a:r>
            <a:r>
              <a:rPr lang="en-US" dirty="0"/>
              <a:t> – “31 Behold, the days are coming, declares the Lord, when I will make a new covenant with the house of Israel and the house of Judah, 32 not like the covenant that I made with their fathers on the day when I took them by the hand to bring them out of the land of Egypt, my covenant that they broke, though I was their husband, declares the Lord. 33 But this is the covenant that I will make with the house of Israel after those days, declares the Lord: I will put my law within them, and I will write it on their hearts. And I will be their God, and they shall be my people. 34 And no longer shall each one teach his neighbor and each his brother, saying, 'Know the Lord,' for they shall all know me, from the least of them to the greatest, declares the Lord. For </a:t>
            </a:r>
            <a:r>
              <a:rPr lang="en-US" b="1" dirty="0"/>
              <a:t>I will forgive their iniquity, and I will remember their sin no more</a:t>
            </a:r>
            <a:r>
              <a:rPr lang="en-US" dirty="0"/>
              <a:t>.“</a:t>
            </a:r>
          </a:p>
          <a:p>
            <a:r>
              <a:rPr lang="en-US" b="1" dirty="0"/>
              <a:t>I John 1:5-10</a:t>
            </a:r>
            <a:r>
              <a:rPr lang="en-US" dirty="0"/>
              <a:t> – “5 This is the message we have heard from him and proclaim to you, that God is light, and in him is no darkness at all. 6 If we say we have fellowship with him while we walk in darkness, we lie and do not practice the truth. 7 But </a:t>
            </a:r>
            <a:r>
              <a:rPr lang="en-US" b="1" dirty="0"/>
              <a:t>if we walk in the light</a:t>
            </a:r>
            <a:r>
              <a:rPr lang="en-US" dirty="0"/>
              <a:t>, as he is in the light, </a:t>
            </a:r>
            <a:r>
              <a:rPr lang="en-US" b="1" dirty="0"/>
              <a:t>we have fellowship with one another</a:t>
            </a:r>
            <a:r>
              <a:rPr lang="en-US" dirty="0"/>
              <a:t>, and the blood of Jesus his Son cleanses us from all sin. 8 If we say we have no sin, we deceive ourselves, and the truth is not in us. 9 If we confess our sins, he is faithful and just to forgive us our sins and to </a:t>
            </a:r>
            <a:r>
              <a:rPr lang="en-US" b="1" dirty="0"/>
              <a:t>cleanse us from all unrighteousness</a:t>
            </a:r>
            <a:r>
              <a:rPr lang="en-US" dirty="0"/>
              <a:t>. 10 If we say we have not sinned, we make him a liar, and his word is not in us.”</a:t>
            </a:r>
          </a:p>
          <a:p>
            <a:endParaRPr lang="en-US" dirty="0"/>
          </a:p>
          <a:p>
            <a:r>
              <a:rPr lang="en-US" b="1" dirty="0"/>
              <a:t>Matthew 20:9-16</a:t>
            </a:r>
            <a:r>
              <a:rPr lang="en-US" dirty="0"/>
              <a:t> – “9 And when those hired about the eleventh hour came, each of them received a denarius. 10 Now when those hired first came, they thought they would receive more, but each of them also received a denarius. 11 And on receiving it they grumbled at the master of the house, 12 saying, 'These last worked only one hour, and you have made them equal to us who have borne the burden of the day and the scorching heat.' 13 But he replied to one of them, 'Friend, I am doing you no wrong. Did you not agree with me for a denarius? 14 Take what belongs to you and go. I choose to give to this last worker as I give to you. 15 Am I not allowed to do what I choose with what belongs to me? Or </a:t>
            </a:r>
            <a:r>
              <a:rPr lang="en-US" b="1" dirty="0"/>
              <a:t>do you begrudge my generosity</a:t>
            </a:r>
            <a:r>
              <a:rPr lang="en-US" dirty="0"/>
              <a:t>?' 16 So the last will be first, and the first last.“</a:t>
            </a:r>
          </a:p>
          <a:p>
            <a:endParaRPr lang="en-US" dirty="0"/>
          </a:p>
          <a:p>
            <a:r>
              <a:rPr lang="en-US" b="1" dirty="0"/>
              <a:t>I Corinthians 6:9-11</a:t>
            </a:r>
            <a:r>
              <a:rPr lang="en-US" dirty="0"/>
              <a:t> – “9 Do you not know that the unrighteous will not inherit the kingdom of God? Do not be deceived: neither the sexually immoral, nor idolaters, nor adulterers, nor men who practice homosexuality,  10 nor thieves, nor the greedy, nor drunkards, nor revilers, nor swindlers will inherit the kingdom of God. 11 And </a:t>
            </a:r>
            <a:r>
              <a:rPr lang="en-US" b="1" dirty="0"/>
              <a:t>such were some of you</a:t>
            </a:r>
            <a:r>
              <a:rPr lang="en-US" dirty="0"/>
              <a:t>. But </a:t>
            </a:r>
            <a:r>
              <a:rPr lang="en-US" b="1" dirty="0"/>
              <a:t>you were washed, you were sanctified, you were justified</a:t>
            </a:r>
            <a:r>
              <a:rPr lang="en-US" dirty="0"/>
              <a:t> in the name of the Lord Jesus Christ and by the Spirit of our God.”</a:t>
            </a:r>
          </a:p>
        </p:txBody>
      </p:sp>
      <p:sp>
        <p:nvSpPr>
          <p:cNvPr id="4" name="Slide Number Placeholder 3"/>
          <p:cNvSpPr>
            <a:spLocks noGrp="1"/>
          </p:cNvSpPr>
          <p:nvPr>
            <p:ph type="sldNum" sz="quarter" idx="5"/>
          </p:nvPr>
        </p:nvSpPr>
        <p:spPr/>
        <p:txBody>
          <a:bodyPr/>
          <a:lstStyle/>
          <a:p>
            <a:fld id="{492858C3-37FE-4DEB-86F9-9FE01D59FD02}" type="slidenum">
              <a:rPr lang="en-US" smtClean="0"/>
              <a:t>11</a:t>
            </a:fld>
            <a:endParaRPr lang="en-US"/>
          </a:p>
        </p:txBody>
      </p:sp>
      <p:sp>
        <p:nvSpPr>
          <p:cNvPr id="5" name="Date Placeholder 4">
            <a:extLst>
              <a:ext uri="{FF2B5EF4-FFF2-40B4-BE49-F238E27FC236}">
                <a16:creationId xmlns:a16="http://schemas.microsoft.com/office/drawing/2014/main" id="{8306EEEE-F067-FF3C-A6F0-80C9AD329573}"/>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A3A62DBC-C56A-BFA4-628D-D134A301800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21426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Galatians 5:4</a:t>
            </a:r>
            <a:r>
              <a:rPr lang="en-US" dirty="0"/>
              <a:t> – “</a:t>
            </a:r>
            <a:r>
              <a:rPr lang="en-US" b="1" dirty="0"/>
              <a:t>You are severed from Christ</a:t>
            </a:r>
            <a:r>
              <a:rPr lang="en-US" dirty="0"/>
              <a:t>, you who would be justified by the law; you have fallen away from grace.”</a:t>
            </a:r>
          </a:p>
          <a:p>
            <a:endParaRPr lang="en-US" dirty="0"/>
          </a:p>
          <a:p>
            <a:r>
              <a:rPr lang="en-US" b="1" dirty="0"/>
              <a:t>James 5:19-20</a:t>
            </a:r>
            <a:r>
              <a:rPr lang="en-US" dirty="0"/>
              <a:t> – “19 My brothers, if anyone among you wanders from the truth and someone brings him back, 20 let him know that whoever brings back a sinner from his wandering will </a:t>
            </a:r>
            <a:r>
              <a:rPr lang="en-US" b="1" dirty="0"/>
              <a:t>save his soul from death</a:t>
            </a:r>
            <a:r>
              <a:rPr lang="en-US" dirty="0"/>
              <a:t> and will cover a multitude of sins.”</a:t>
            </a:r>
          </a:p>
        </p:txBody>
      </p:sp>
      <p:sp>
        <p:nvSpPr>
          <p:cNvPr id="4" name="Slide Number Placeholder 3"/>
          <p:cNvSpPr>
            <a:spLocks noGrp="1"/>
          </p:cNvSpPr>
          <p:nvPr>
            <p:ph type="sldNum" sz="quarter" idx="5"/>
          </p:nvPr>
        </p:nvSpPr>
        <p:spPr/>
        <p:txBody>
          <a:bodyPr/>
          <a:lstStyle/>
          <a:p>
            <a:fld id="{492858C3-37FE-4DEB-86F9-9FE01D59FD02}" type="slidenum">
              <a:rPr lang="en-US" smtClean="0"/>
              <a:t>12</a:t>
            </a:fld>
            <a:endParaRPr lang="en-US"/>
          </a:p>
        </p:txBody>
      </p:sp>
      <p:sp>
        <p:nvSpPr>
          <p:cNvPr id="5" name="Date Placeholder 4">
            <a:extLst>
              <a:ext uri="{FF2B5EF4-FFF2-40B4-BE49-F238E27FC236}">
                <a16:creationId xmlns:a16="http://schemas.microsoft.com/office/drawing/2014/main" id="{8D93513B-C8C5-5FCE-B7F3-06628E0C043D}"/>
              </a:ext>
            </a:extLst>
          </p:cNvPr>
          <p:cNvSpPr>
            <a:spLocks noGrp="1"/>
          </p:cNvSpPr>
          <p:nvPr>
            <p:ph type="dt" idx="1"/>
          </p:nvPr>
        </p:nvSpPr>
        <p:spPr/>
        <p:txBody>
          <a:bodyPr/>
          <a:lstStyle/>
          <a:p>
            <a:r>
              <a:rPr lang="en-US"/>
              <a:t>12/22/2024 am</a:t>
            </a:r>
          </a:p>
        </p:txBody>
      </p:sp>
      <p:sp>
        <p:nvSpPr>
          <p:cNvPr id="6" name="Footer Placeholder 5">
            <a:extLst>
              <a:ext uri="{FF2B5EF4-FFF2-40B4-BE49-F238E27FC236}">
                <a16:creationId xmlns:a16="http://schemas.microsoft.com/office/drawing/2014/main" id="{14BE1A88-9FF0-9F2B-DE45-2FE479093E0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66993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8C2E10D-DB15-42F3-888C-C2F88CDC7BDC}" type="slidenum">
              <a:rPr lang="en-US" altLang="en-US" smtClean="0"/>
              <a:pPr/>
              <a:t>‹#›</a:t>
            </a:fld>
            <a:endParaRPr lang="en-US" altLang="en-US"/>
          </a:p>
        </p:txBody>
      </p:sp>
    </p:spTree>
    <p:extLst>
      <p:ext uri="{BB962C8B-B14F-4D97-AF65-F5344CB8AC3E}">
        <p14:creationId xmlns:p14="http://schemas.microsoft.com/office/powerpoint/2010/main" val="230991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5485AF5-74E5-4FD6-A7AB-2B64025FD7D9}" type="slidenum">
              <a:rPr lang="en-US" altLang="en-US" smtClean="0"/>
              <a:pPr/>
              <a:t>‹#›</a:t>
            </a:fld>
            <a:endParaRPr lang="en-US" altLang="en-US"/>
          </a:p>
        </p:txBody>
      </p:sp>
    </p:spTree>
    <p:extLst>
      <p:ext uri="{BB962C8B-B14F-4D97-AF65-F5344CB8AC3E}">
        <p14:creationId xmlns:p14="http://schemas.microsoft.com/office/powerpoint/2010/main" val="111909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485AF5-74E5-4FD6-A7AB-2B64025FD7D9}" type="slidenum">
              <a:rPr lang="en-US" altLang="en-US" smtClean="0"/>
              <a:pPr/>
              <a:t>‹#›</a:t>
            </a:fld>
            <a:endParaRPr lang="en-US" altLang="en-US"/>
          </a:p>
        </p:txBody>
      </p:sp>
    </p:spTree>
    <p:extLst>
      <p:ext uri="{BB962C8B-B14F-4D97-AF65-F5344CB8AC3E}">
        <p14:creationId xmlns:p14="http://schemas.microsoft.com/office/powerpoint/2010/main" val="3133881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485AF5-74E5-4FD6-A7AB-2B64025FD7D9}" type="slidenum">
              <a:rPr lang="en-US" altLang="en-US" smtClean="0"/>
              <a:pPr/>
              <a:t>‹#›</a:t>
            </a:fld>
            <a:endParaRPr lang="en-US" alt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398542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485AF5-74E5-4FD6-A7AB-2B64025FD7D9}" type="slidenum">
              <a:rPr lang="en-US" altLang="en-US" smtClean="0"/>
              <a:pPr/>
              <a:t>‹#›</a:t>
            </a:fld>
            <a:endParaRPr lang="en-US" altLang="en-US"/>
          </a:p>
        </p:txBody>
      </p:sp>
    </p:spTree>
    <p:extLst>
      <p:ext uri="{BB962C8B-B14F-4D97-AF65-F5344CB8AC3E}">
        <p14:creationId xmlns:p14="http://schemas.microsoft.com/office/powerpoint/2010/main" val="2092411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ltLang="en-US"/>
          </a:p>
        </p:txBody>
      </p:sp>
      <p:sp>
        <p:nvSpPr>
          <p:cNvPr id="4"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485AF5-74E5-4FD6-A7AB-2B64025FD7D9}" type="slidenum">
              <a:rPr lang="en-US" altLang="en-US" smtClean="0"/>
              <a:pPr/>
              <a:t>‹#›</a:t>
            </a:fld>
            <a:endParaRPr lang="en-US" altLang="en-US"/>
          </a:p>
        </p:txBody>
      </p:sp>
    </p:spTree>
    <p:extLst>
      <p:ext uri="{BB962C8B-B14F-4D97-AF65-F5344CB8AC3E}">
        <p14:creationId xmlns:p14="http://schemas.microsoft.com/office/powerpoint/2010/main" val="2925311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en-US" altLang="en-US"/>
          </a:p>
        </p:txBody>
      </p:sp>
      <p:sp>
        <p:nvSpPr>
          <p:cNvPr id="4"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485AF5-74E5-4FD6-A7AB-2B64025FD7D9}" type="slidenum">
              <a:rPr lang="en-US" altLang="en-US" smtClean="0"/>
              <a:pPr/>
              <a:t>‹#›</a:t>
            </a:fld>
            <a:endParaRPr lang="en-US" altLang="en-US"/>
          </a:p>
        </p:txBody>
      </p:sp>
    </p:spTree>
    <p:extLst>
      <p:ext uri="{BB962C8B-B14F-4D97-AF65-F5344CB8AC3E}">
        <p14:creationId xmlns:p14="http://schemas.microsoft.com/office/powerpoint/2010/main" val="2473350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D648BFC-A7FD-4885-9BAA-51BD487F700B}" type="slidenum">
              <a:rPr lang="en-US" altLang="en-US" smtClean="0"/>
              <a:pPr/>
              <a:t>‹#›</a:t>
            </a:fld>
            <a:endParaRPr lang="en-US" altLang="en-US"/>
          </a:p>
        </p:txBody>
      </p:sp>
    </p:spTree>
    <p:extLst>
      <p:ext uri="{BB962C8B-B14F-4D97-AF65-F5344CB8AC3E}">
        <p14:creationId xmlns:p14="http://schemas.microsoft.com/office/powerpoint/2010/main" val="2134900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61D38A6-C6D5-48AB-B575-7F7062976A2B}" type="slidenum">
              <a:rPr lang="en-US" altLang="en-US" smtClean="0"/>
              <a:pPr/>
              <a:t>‹#›</a:t>
            </a:fld>
            <a:endParaRPr lang="en-US" altLang="en-US"/>
          </a:p>
        </p:txBody>
      </p:sp>
    </p:spTree>
    <p:extLst>
      <p:ext uri="{BB962C8B-B14F-4D97-AF65-F5344CB8AC3E}">
        <p14:creationId xmlns:p14="http://schemas.microsoft.com/office/powerpoint/2010/main" val="454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8C9EB0ED-6C6F-4862-93FA-D4E523E78998}" type="slidenum">
              <a:rPr lang="en-US" altLang="en-US" smtClean="0"/>
              <a:pPr/>
              <a:t>‹#›</a:t>
            </a:fld>
            <a:endParaRPr lang="en-US" altLang="en-US"/>
          </a:p>
        </p:txBody>
      </p:sp>
    </p:spTree>
    <p:extLst>
      <p:ext uri="{BB962C8B-B14F-4D97-AF65-F5344CB8AC3E}">
        <p14:creationId xmlns:p14="http://schemas.microsoft.com/office/powerpoint/2010/main" val="322325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81CCF6E-A805-4EF7-B7DD-BD22FB2D84D4}" type="slidenum">
              <a:rPr lang="en-US" altLang="en-US" smtClean="0"/>
              <a:pPr/>
              <a:t>‹#›</a:t>
            </a:fld>
            <a:endParaRPr lang="en-US" altLang="en-US"/>
          </a:p>
        </p:txBody>
      </p:sp>
    </p:spTree>
    <p:extLst>
      <p:ext uri="{BB962C8B-B14F-4D97-AF65-F5344CB8AC3E}">
        <p14:creationId xmlns:p14="http://schemas.microsoft.com/office/powerpoint/2010/main" val="3140970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A8E1B1E9-7788-43B7-9338-22A95D59E1A5}" type="slidenum">
              <a:rPr lang="en-US" altLang="en-US" smtClean="0"/>
              <a:pPr/>
              <a:t>‹#›</a:t>
            </a:fld>
            <a:endParaRPr lang="en-US" altLang="en-US"/>
          </a:p>
        </p:txBody>
      </p:sp>
    </p:spTree>
    <p:extLst>
      <p:ext uri="{BB962C8B-B14F-4D97-AF65-F5344CB8AC3E}">
        <p14:creationId xmlns:p14="http://schemas.microsoft.com/office/powerpoint/2010/main" val="311322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D78FD43C-AFBC-4DC0-AE87-AA5B04AF67FE}" type="slidenum">
              <a:rPr lang="en-US" altLang="en-US" smtClean="0"/>
              <a:pPr/>
              <a:t>‹#›</a:t>
            </a:fld>
            <a:endParaRPr lang="en-US" altLang="en-US"/>
          </a:p>
        </p:txBody>
      </p:sp>
    </p:spTree>
    <p:extLst>
      <p:ext uri="{BB962C8B-B14F-4D97-AF65-F5344CB8AC3E}">
        <p14:creationId xmlns:p14="http://schemas.microsoft.com/office/powerpoint/2010/main" val="84165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endParaRPr lang="en-US" altLang="en-US"/>
          </a:p>
        </p:txBody>
      </p:sp>
      <p:sp>
        <p:nvSpPr>
          <p:cNvPr id="5" name="Footer Placeholder 3"/>
          <p:cNvSpPr>
            <a:spLocks noGrp="1"/>
          </p:cNvSpPr>
          <p:nvPr>
            <p:ph type="ftr" sz="quarter" idx="11"/>
          </p:nvPr>
        </p:nvSpPr>
        <p:spPr/>
        <p:txBody>
          <a:bodyPr/>
          <a:lstStyle/>
          <a:p>
            <a:endParaRPr lang="en-US" altLang="en-US"/>
          </a:p>
        </p:txBody>
      </p:sp>
      <p:sp>
        <p:nvSpPr>
          <p:cNvPr id="6" name="Slide Number Placeholder 4"/>
          <p:cNvSpPr>
            <a:spLocks noGrp="1"/>
          </p:cNvSpPr>
          <p:nvPr>
            <p:ph type="sldNum" sz="quarter" idx="12"/>
          </p:nvPr>
        </p:nvSpPr>
        <p:spPr/>
        <p:txBody>
          <a:bodyPr/>
          <a:lstStyle/>
          <a:p>
            <a:fld id="{9C1BE05B-E91A-4ADC-A79E-29C2A411CA01}" type="slidenum">
              <a:rPr lang="en-US" altLang="en-US" smtClean="0"/>
              <a:pPr/>
              <a:t>‹#›</a:t>
            </a:fld>
            <a:endParaRPr lang="en-US" altLang="en-US"/>
          </a:p>
        </p:txBody>
      </p:sp>
    </p:spTree>
    <p:extLst>
      <p:ext uri="{BB962C8B-B14F-4D97-AF65-F5344CB8AC3E}">
        <p14:creationId xmlns:p14="http://schemas.microsoft.com/office/powerpoint/2010/main" val="2431238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en-US" altLang="en-US"/>
          </a:p>
        </p:txBody>
      </p:sp>
      <p:sp>
        <p:nvSpPr>
          <p:cNvPr id="5" name="Footer Placeholder 2"/>
          <p:cNvSpPr>
            <a:spLocks noGrp="1"/>
          </p:cNvSpPr>
          <p:nvPr>
            <p:ph type="ftr" sz="quarter" idx="11"/>
          </p:nvPr>
        </p:nvSpPr>
        <p:spPr/>
        <p:txBody>
          <a:bodyPr/>
          <a:lstStyle/>
          <a:p>
            <a:endParaRPr lang="en-US" altLang="en-US"/>
          </a:p>
        </p:txBody>
      </p:sp>
      <p:sp>
        <p:nvSpPr>
          <p:cNvPr id="6" name="Slide Number Placeholder 3"/>
          <p:cNvSpPr>
            <a:spLocks noGrp="1"/>
          </p:cNvSpPr>
          <p:nvPr>
            <p:ph type="sldNum" sz="quarter" idx="12"/>
          </p:nvPr>
        </p:nvSpPr>
        <p:spPr/>
        <p:txBody>
          <a:bodyPr/>
          <a:lstStyle/>
          <a:p>
            <a:fld id="{96CEB9A0-513B-4BE8-8E97-0952B380A3F6}" type="slidenum">
              <a:rPr lang="en-US" altLang="en-US" smtClean="0"/>
              <a:pPr/>
              <a:t>‹#›</a:t>
            </a:fld>
            <a:endParaRPr lang="en-US" altLang="en-US"/>
          </a:p>
        </p:txBody>
      </p:sp>
    </p:spTree>
    <p:extLst>
      <p:ext uri="{BB962C8B-B14F-4D97-AF65-F5344CB8AC3E}">
        <p14:creationId xmlns:p14="http://schemas.microsoft.com/office/powerpoint/2010/main" val="960365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endParaRPr lang="en-US" altLang="en-US"/>
          </a:p>
        </p:txBody>
      </p:sp>
      <p:sp>
        <p:nvSpPr>
          <p:cNvPr id="5" name="Footer Placeholder 5"/>
          <p:cNvSpPr>
            <a:spLocks noGrp="1"/>
          </p:cNvSpPr>
          <p:nvPr>
            <p:ph type="ftr" sz="quarter" idx="11"/>
          </p:nvPr>
        </p:nvSpPr>
        <p:spPr/>
        <p:txBody>
          <a:bodyPr/>
          <a:lstStyle/>
          <a:p>
            <a:endParaRPr lang="en-US" altLang="en-US"/>
          </a:p>
        </p:txBody>
      </p:sp>
      <p:sp>
        <p:nvSpPr>
          <p:cNvPr id="6" name="Slide Number Placeholder 6"/>
          <p:cNvSpPr>
            <a:spLocks noGrp="1"/>
          </p:cNvSpPr>
          <p:nvPr>
            <p:ph type="sldNum" sz="quarter" idx="12"/>
          </p:nvPr>
        </p:nvSpPr>
        <p:spPr/>
        <p:txBody>
          <a:bodyPr/>
          <a:lstStyle/>
          <a:p>
            <a:fld id="{5132F321-7E0A-41C9-A4AE-164E15420D42}" type="slidenum">
              <a:rPr lang="en-US" altLang="en-US" smtClean="0"/>
              <a:pPr/>
              <a:t>‹#›</a:t>
            </a:fld>
            <a:endParaRPr lang="en-US" altLang="en-US"/>
          </a:p>
        </p:txBody>
      </p:sp>
    </p:spTree>
    <p:extLst>
      <p:ext uri="{BB962C8B-B14F-4D97-AF65-F5344CB8AC3E}">
        <p14:creationId xmlns:p14="http://schemas.microsoft.com/office/powerpoint/2010/main" val="22562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4768CC6-E6CA-4D2B-B131-D18F548D641C}" type="slidenum">
              <a:rPr lang="en-US" altLang="en-US" smtClean="0"/>
              <a:pPr/>
              <a:t>‹#›</a:t>
            </a:fld>
            <a:endParaRPr lang="en-US" altLang="en-US"/>
          </a:p>
        </p:txBody>
      </p:sp>
    </p:spTree>
    <p:extLst>
      <p:ext uri="{BB962C8B-B14F-4D97-AF65-F5344CB8AC3E}">
        <p14:creationId xmlns:p14="http://schemas.microsoft.com/office/powerpoint/2010/main" val="29799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en-US" alt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lt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D5485AF5-74E5-4FD6-A7AB-2B64025FD7D9}" type="slidenum">
              <a:rPr lang="en-US" altLang="en-US" smtClean="0"/>
              <a:pPr/>
              <a:t>‹#›</a:t>
            </a:fld>
            <a:endParaRPr lang="en-US" altLang="en-US"/>
          </a:p>
        </p:txBody>
      </p:sp>
    </p:spTree>
    <p:extLst>
      <p:ext uri="{BB962C8B-B14F-4D97-AF65-F5344CB8AC3E}">
        <p14:creationId xmlns:p14="http://schemas.microsoft.com/office/powerpoint/2010/main" val="29335155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2D73D-AAA0-D2C6-C3CB-0931C9622191}"/>
              </a:ext>
            </a:extLst>
          </p:cNvPr>
          <p:cNvSpPr>
            <a:spLocks noGrp="1"/>
          </p:cNvSpPr>
          <p:nvPr>
            <p:ph type="ctrTitle"/>
          </p:nvPr>
        </p:nvSpPr>
        <p:spPr>
          <a:xfrm>
            <a:off x="609600" y="1524000"/>
            <a:ext cx="6829758" cy="1015663"/>
          </a:xfrm>
        </p:spPr>
        <p:txBody>
          <a:bodyPr>
            <a:spAutoFit/>
          </a:bodyPr>
          <a:lstStyle/>
          <a:p>
            <a:r>
              <a:rPr lang="en-US" sz="6000" b="1" dirty="0">
                <a:solidFill>
                  <a:schemeClr val="tx1"/>
                </a:solidFill>
              </a:rPr>
              <a:t>God’s Watchman</a:t>
            </a:r>
          </a:p>
        </p:txBody>
      </p:sp>
      <p:sp>
        <p:nvSpPr>
          <p:cNvPr id="3" name="Subtitle 2">
            <a:extLst>
              <a:ext uri="{FF2B5EF4-FFF2-40B4-BE49-F238E27FC236}">
                <a16:creationId xmlns:a16="http://schemas.microsoft.com/office/drawing/2014/main" id="{35AA3E70-24A9-426C-0FC4-EAF0356755B3}"/>
              </a:ext>
            </a:extLst>
          </p:cNvPr>
          <p:cNvSpPr>
            <a:spLocks noGrp="1"/>
          </p:cNvSpPr>
          <p:nvPr>
            <p:ph type="subTitle" idx="1"/>
          </p:nvPr>
        </p:nvSpPr>
        <p:spPr>
          <a:xfrm>
            <a:off x="609600" y="2549286"/>
            <a:ext cx="6620968" cy="523220"/>
          </a:xfrm>
        </p:spPr>
        <p:txBody>
          <a:bodyPr>
            <a:spAutoFit/>
          </a:bodyPr>
          <a:lstStyle/>
          <a:p>
            <a:r>
              <a:rPr lang="en-US" sz="2800" cap="none" dirty="0">
                <a:solidFill>
                  <a:schemeClr val="tx1"/>
                </a:solidFill>
                <a:latin typeface="+mn-lt"/>
              </a:rPr>
              <a:t>Ezekiel 33:1-20</a:t>
            </a:r>
          </a:p>
        </p:txBody>
      </p:sp>
    </p:spTree>
    <p:extLst>
      <p:ext uri="{BB962C8B-B14F-4D97-AF65-F5344CB8AC3E}">
        <p14:creationId xmlns:p14="http://schemas.microsoft.com/office/powerpoint/2010/main" val="1358246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3">
            <a:extLst>
              <a:ext uri="{FF2B5EF4-FFF2-40B4-BE49-F238E27FC236}">
                <a16:creationId xmlns:a16="http://schemas.microsoft.com/office/drawing/2014/main" id="{64D60C18-943F-26FD-9AB9-498A93ECA531}"/>
              </a:ext>
            </a:extLst>
          </p:cNvPr>
          <p:cNvSpPr txBox="1">
            <a:spLocks noChangeArrowheads="1"/>
          </p:cNvSpPr>
          <p:nvPr/>
        </p:nvSpPr>
        <p:spPr bwMode="auto">
          <a:xfrm>
            <a:off x="381000" y="2057400"/>
            <a:ext cx="83058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57200">
              <a:spcBef>
                <a:spcPct val="50000"/>
              </a:spcBef>
              <a:buFont typeface="+mj-lt"/>
              <a:buAutoNum type="alphaUcPeriod"/>
            </a:pPr>
            <a:r>
              <a:rPr lang="en-US" altLang="en-US" sz="2800" b="1" u="sng" dirty="0">
                <a:latin typeface="+mn-lt"/>
              </a:rPr>
              <a:t>We often live in the past</a:t>
            </a:r>
          </a:p>
          <a:p>
            <a:pPr marL="1371600" lvl="1" indent="-457200">
              <a:spcBef>
                <a:spcPct val="50000"/>
              </a:spcBef>
              <a:buFont typeface="+mj-lt"/>
              <a:buAutoNum type="arabicPeriod"/>
            </a:pPr>
            <a:r>
              <a:rPr lang="en-US" altLang="en-US" sz="2800" dirty="0">
                <a:latin typeface="+mn-lt"/>
              </a:rPr>
              <a:t>We dwell on our past – of what we were</a:t>
            </a:r>
          </a:p>
          <a:p>
            <a:pPr marL="1371600" lvl="1" indent="-457200">
              <a:spcBef>
                <a:spcPct val="50000"/>
              </a:spcBef>
              <a:buFont typeface="+mj-lt"/>
              <a:buAutoNum type="arabicPeriod"/>
            </a:pPr>
            <a:r>
              <a:rPr lang="en-US" altLang="en-US" sz="2800" dirty="0">
                <a:latin typeface="+mn-lt"/>
              </a:rPr>
              <a:t>We grieve over our past – of what we’ve done</a:t>
            </a:r>
          </a:p>
          <a:p>
            <a:pPr marL="1371600" lvl="1" indent="-457200">
              <a:spcBef>
                <a:spcPct val="50000"/>
              </a:spcBef>
              <a:buFont typeface="+mj-lt"/>
              <a:buAutoNum type="arabicPeriod"/>
            </a:pPr>
            <a:r>
              <a:rPr lang="en-US" altLang="en-US" sz="2800" dirty="0">
                <a:latin typeface="+mn-lt"/>
              </a:rPr>
              <a:t>cf. Ezekiel 33:12:13 – “none of his righteous deeds shall be remembered”</a:t>
            </a:r>
          </a:p>
        </p:txBody>
      </p:sp>
      <p:sp>
        <p:nvSpPr>
          <p:cNvPr id="2" name="TextBox 1">
            <a:extLst>
              <a:ext uri="{FF2B5EF4-FFF2-40B4-BE49-F238E27FC236}">
                <a16:creationId xmlns:a16="http://schemas.microsoft.com/office/drawing/2014/main" id="{D36955EE-BDEE-DB25-1767-30571559BA0B}"/>
              </a:ext>
            </a:extLst>
          </p:cNvPr>
          <p:cNvSpPr txBox="1"/>
          <p:nvPr/>
        </p:nvSpPr>
        <p:spPr>
          <a:xfrm>
            <a:off x="381000" y="533400"/>
            <a:ext cx="7848600" cy="1323439"/>
          </a:xfrm>
          <a:prstGeom prst="rect">
            <a:avLst/>
          </a:prstGeom>
          <a:noFill/>
        </p:spPr>
        <p:txBody>
          <a:bodyPr wrap="square" rtlCol="0">
            <a:spAutoFit/>
          </a:bodyPr>
          <a:lstStyle/>
          <a:p>
            <a:r>
              <a:rPr lang="en-US" sz="4000" b="1" dirty="0"/>
              <a:t>If We Change … The Past Doesn’t Matter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a:extLst>
              <a:ext uri="{FF2B5EF4-FFF2-40B4-BE49-F238E27FC236}">
                <a16:creationId xmlns:a16="http://schemas.microsoft.com/office/drawing/2014/main" id="{D5C06486-34FC-50EA-8348-AD1B7B2A4152}"/>
              </a:ext>
            </a:extLst>
          </p:cNvPr>
          <p:cNvSpPr txBox="1">
            <a:spLocks noChangeArrowheads="1"/>
          </p:cNvSpPr>
          <p:nvPr/>
        </p:nvSpPr>
        <p:spPr bwMode="auto">
          <a:xfrm>
            <a:off x="381000" y="2057400"/>
            <a:ext cx="853440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57200">
              <a:spcBef>
                <a:spcPts val="600"/>
              </a:spcBef>
              <a:buFont typeface="+mj-lt"/>
              <a:buAutoNum type="alphaUcPeriod" startAt="2"/>
            </a:pPr>
            <a:r>
              <a:rPr lang="en-US" altLang="en-US" sz="2800" b="1" u="sng" dirty="0">
                <a:latin typeface="+mn-lt"/>
              </a:rPr>
              <a:t>If we change we can overcome a lifetime of sin</a:t>
            </a:r>
          </a:p>
          <a:p>
            <a:pPr marL="1371600" lvl="1" indent="-457200">
              <a:spcBef>
                <a:spcPts val="600"/>
              </a:spcBef>
              <a:buFont typeface="+mj-lt"/>
              <a:buAutoNum type="arabicPeriod"/>
            </a:pPr>
            <a:r>
              <a:rPr lang="en-US" altLang="en-US" sz="2800" dirty="0">
                <a:latin typeface="+mn-lt"/>
              </a:rPr>
              <a:t>Doesn’t matter what or how much sin</a:t>
            </a:r>
          </a:p>
          <a:p>
            <a:pPr marL="1371600" lvl="1" indent="-457200">
              <a:spcBef>
                <a:spcPts val="600"/>
              </a:spcBef>
              <a:buFont typeface="+mj-lt"/>
              <a:buAutoNum type="arabicPeriod"/>
            </a:pPr>
            <a:r>
              <a:rPr lang="en-US" altLang="en-US" sz="2800" dirty="0">
                <a:latin typeface="+mn-lt"/>
              </a:rPr>
              <a:t>God promises to forgive those who repent (Jeremiah 31:31-34; I John 1:5-10)</a:t>
            </a:r>
          </a:p>
          <a:p>
            <a:pPr marL="1371600" lvl="1" indent="-457200">
              <a:spcBef>
                <a:spcPts val="600"/>
              </a:spcBef>
              <a:buFont typeface="+mj-lt"/>
              <a:buAutoNum type="arabicPeriod"/>
            </a:pPr>
            <a:r>
              <a:rPr lang="en-US" altLang="en-US" sz="2800" dirty="0">
                <a:latin typeface="+mn-lt"/>
              </a:rPr>
              <a:t>Eleventh hour workers received the same wage (Matthew 20:9-16)</a:t>
            </a:r>
          </a:p>
          <a:p>
            <a:pPr marL="1371600" lvl="1" indent="-457200">
              <a:spcBef>
                <a:spcPts val="600"/>
              </a:spcBef>
              <a:buFont typeface="+mj-lt"/>
              <a:buAutoNum type="arabicPeriod"/>
            </a:pPr>
            <a:r>
              <a:rPr lang="en-US" altLang="en-US" sz="2800" dirty="0">
                <a:latin typeface="+mn-lt"/>
              </a:rPr>
              <a:t>The Corinthians overcame</a:t>
            </a:r>
            <a:br>
              <a:rPr lang="en-US" altLang="en-US" sz="2800" dirty="0">
                <a:latin typeface="+mn-lt"/>
              </a:rPr>
            </a:br>
            <a:r>
              <a:rPr lang="en-US" altLang="en-US" sz="2800" dirty="0">
                <a:latin typeface="+mn-lt"/>
              </a:rPr>
              <a:t>(I Corinthians 6:9-11)</a:t>
            </a:r>
            <a:endParaRPr lang="en-US" altLang="en-US" sz="2800" b="1" u="sng" dirty="0">
              <a:latin typeface="+mn-lt"/>
            </a:endParaRPr>
          </a:p>
        </p:txBody>
      </p:sp>
      <p:sp>
        <p:nvSpPr>
          <p:cNvPr id="2" name="TextBox 1">
            <a:extLst>
              <a:ext uri="{FF2B5EF4-FFF2-40B4-BE49-F238E27FC236}">
                <a16:creationId xmlns:a16="http://schemas.microsoft.com/office/drawing/2014/main" id="{98098AD7-0C60-770A-5422-CFB9C4DE01A2}"/>
              </a:ext>
            </a:extLst>
          </p:cNvPr>
          <p:cNvSpPr txBox="1"/>
          <p:nvPr/>
        </p:nvSpPr>
        <p:spPr>
          <a:xfrm>
            <a:off x="381000" y="533400"/>
            <a:ext cx="7848600" cy="1323439"/>
          </a:xfrm>
          <a:prstGeom prst="rect">
            <a:avLst/>
          </a:prstGeom>
          <a:noFill/>
        </p:spPr>
        <p:txBody>
          <a:bodyPr wrap="square" rtlCol="0">
            <a:spAutoFit/>
          </a:bodyPr>
          <a:lstStyle/>
          <a:p>
            <a:r>
              <a:rPr lang="en-US" sz="4000" b="1" dirty="0"/>
              <a:t>If We Change … The Past Doesn’t Matter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a:extLst>
              <a:ext uri="{FF2B5EF4-FFF2-40B4-BE49-F238E27FC236}">
                <a16:creationId xmlns:a16="http://schemas.microsoft.com/office/drawing/2014/main" id="{F63F228D-8D56-16A8-C398-CED0A3999260}"/>
              </a:ext>
            </a:extLst>
          </p:cNvPr>
          <p:cNvSpPr txBox="1">
            <a:spLocks noChangeArrowheads="1"/>
          </p:cNvSpPr>
          <p:nvPr/>
        </p:nvSpPr>
        <p:spPr bwMode="auto">
          <a:xfrm>
            <a:off x="381000" y="2057400"/>
            <a:ext cx="8229600"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57200">
              <a:spcBef>
                <a:spcPct val="50000"/>
              </a:spcBef>
              <a:buFont typeface="+mj-lt"/>
              <a:buAutoNum type="alphaUcPeriod" startAt="3"/>
            </a:pPr>
            <a:r>
              <a:rPr lang="en-US" altLang="en-US" sz="2800" b="1" u="sng" dirty="0">
                <a:latin typeface="+mn-lt"/>
              </a:rPr>
              <a:t>Unfortunately, we can throw away a lifetime of righteousness</a:t>
            </a:r>
          </a:p>
          <a:p>
            <a:pPr marL="1371600" lvl="1" indent="-457200">
              <a:spcBef>
                <a:spcPct val="50000"/>
              </a:spcBef>
              <a:buFont typeface="+mj-lt"/>
              <a:buAutoNum type="arabicPeriod"/>
            </a:pPr>
            <a:r>
              <a:rPr lang="en-US" altLang="en-US" sz="2800" dirty="0">
                <a:latin typeface="+mn-lt"/>
              </a:rPr>
              <a:t>Doesn’t matter how long one was faithful</a:t>
            </a:r>
          </a:p>
          <a:p>
            <a:pPr marL="1371600" lvl="1" indent="-457200">
              <a:spcBef>
                <a:spcPct val="50000"/>
              </a:spcBef>
              <a:buFont typeface="+mj-lt"/>
              <a:buAutoNum type="arabicPeriod"/>
            </a:pPr>
            <a:r>
              <a:rPr lang="en-US" altLang="en-US" sz="2800" dirty="0">
                <a:latin typeface="+mn-lt"/>
              </a:rPr>
              <a:t>Christians can change (Galatians 5:4)</a:t>
            </a:r>
          </a:p>
          <a:p>
            <a:pPr marL="1371600" lvl="1" indent="-457200">
              <a:spcBef>
                <a:spcPct val="50000"/>
              </a:spcBef>
              <a:buFont typeface="+mj-lt"/>
              <a:buAutoNum type="arabicPeriod"/>
            </a:pPr>
            <a:r>
              <a:rPr lang="en-US" altLang="en-US" sz="2800" dirty="0">
                <a:latin typeface="+mn-lt"/>
              </a:rPr>
              <a:t>Sin condemns the soul (James 5:19-20)</a:t>
            </a:r>
            <a:endParaRPr lang="en-US" altLang="en-US" sz="2800" b="1" u="sng" dirty="0">
              <a:latin typeface="+mn-lt"/>
            </a:endParaRPr>
          </a:p>
        </p:txBody>
      </p:sp>
      <p:sp>
        <p:nvSpPr>
          <p:cNvPr id="2" name="TextBox 1">
            <a:extLst>
              <a:ext uri="{FF2B5EF4-FFF2-40B4-BE49-F238E27FC236}">
                <a16:creationId xmlns:a16="http://schemas.microsoft.com/office/drawing/2014/main" id="{36F53883-C400-DEC5-4922-45B33016BE84}"/>
              </a:ext>
            </a:extLst>
          </p:cNvPr>
          <p:cNvSpPr txBox="1"/>
          <p:nvPr/>
        </p:nvSpPr>
        <p:spPr>
          <a:xfrm>
            <a:off x="381000" y="533400"/>
            <a:ext cx="7848600" cy="1323439"/>
          </a:xfrm>
          <a:prstGeom prst="rect">
            <a:avLst/>
          </a:prstGeom>
          <a:noFill/>
        </p:spPr>
        <p:txBody>
          <a:bodyPr wrap="square" rtlCol="0">
            <a:spAutoFit/>
          </a:bodyPr>
          <a:lstStyle/>
          <a:p>
            <a:r>
              <a:rPr lang="en-US" sz="4000" b="1" dirty="0"/>
              <a:t>If We Change … The Past Doesn’t Matter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a:extLst>
              <a:ext uri="{FF2B5EF4-FFF2-40B4-BE49-F238E27FC236}">
                <a16:creationId xmlns:a16="http://schemas.microsoft.com/office/drawing/2014/main" id="{E0BA6A7C-A0A3-246E-3B15-4B504BA18468}"/>
              </a:ext>
            </a:extLst>
          </p:cNvPr>
          <p:cNvSpPr txBox="1">
            <a:spLocks noChangeArrowheads="1"/>
          </p:cNvSpPr>
          <p:nvPr/>
        </p:nvSpPr>
        <p:spPr bwMode="auto">
          <a:xfrm>
            <a:off x="381000" y="1371600"/>
            <a:ext cx="7696200" cy="3544560"/>
          </a:xfrm>
          <a:prstGeom prst="rect">
            <a:avLst/>
          </a:prstGeom>
          <a:noFill/>
          <a:ln w="9525">
            <a:noFill/>
            <a:miter lim="800000"/>
            <a:headEnd/>
            <a:tailEnd/>
          </a:ln>
          <a:effectLst/>
        </p:spPr>
        <p:txBody>
          <a:bodyPr>
            <a:spAutoFit/>
          </a:bodyPr>
          <a:lstStyle/>
          <a:p>
            <a:pPr marL="914400" indent="-457200">
              <a:spcBef>
                <a:spcPts val="1680"/>
              </a:spcBef>
              <a:buFont typeface="+mj-lt"/>
              <a:buAutoNum type="alphaUcPeriod"/>
            </a:pPr>
            <a:r>
              <a:rPr lang="en-US" altLang="en-US" sz="2800" b="1" u="sng" dirty="0"/>
              <a:t>To repent is to turn from evil</a:t>
            </a:r>
          </a:p>
          <a:p>
            <a:pPr marL="1428750" lvl="1" indent="-514350">
              <a:spcBef>
                <a:spcPts val="1680"/>
              </a:spcBef>
              <a:buFont typeface="+mj-lt"/>
              <a:buAutoNum type="arabicPeriod"/>
            </a:pPr>
            <a:r>
              <a:rPr lang="en-US" altLang="en-US" sz="2800" u="sng" dirty="0"/>
              <a:t>Thayer</a:t>
            </a:r>
            <a:r>
              <a:rPr lang="en-US" altLang="en-US" sz="2800" dirty="0"/>
              <a:t>: “to change one’s mind for the better, heartily to amend with abhorrence of one’s past sins”</a:t>
            </a:r>
          </a:p>
          <a:p>
            <a:pPr marL="1428750" lvl="1" indent="-514350">
              <a:spcBef>
                <a:spcPts val="1680"/>
              </a:spcBef>
              <a:buFont typeface="+mj-lt"/>
              <a:buAutoNum type="arabicPeriod"/>
            </a:pPr>
            <a:r>
              <a:rPr lang="en-US" altLang="en-US" sz="2800" u="sng" dirty="0"/>
              <a:t>W. E. Vine</a:t>
            </a:r>
            <a:r>
              <a:rPr lang="en-US" altLang="en-US" sz="2800" dirty="0"/>
              <a:t> says “this change of mind involves both a turning from sin and a turning to God”</a:t>
            </a:r>
          </a:p>
        </p:txBody>
      </p:sp>
      <p:sp>
        <p:nvSpPr>
          <p:cNvPr id="2" name="TextBox 1">
            <a:extLst>
              <a:ext uri="{FF2B5EF4-FFF2-40B4-BE49-F238E27FC236}">
                <a16:creationId xmlns:a16="http://schemas.microsoft.com/office/drawing/2014/main" id="{5AFC82CB-FACB-ED53-1840-EBAEBDAF6D0D}"/>
              </a:ext>
            </a:extLst>
          </p:cNvPr>
          <p:cNvSpPr txBox="1"/>
          <p:nvPr/>
        </p:nvSpPr>
        <p:spPr>
          <a:xfrm>
            <a:off x="381000" y="533400"/>
            <a:ext cx="7848600" cy="707886"/>
          </a:xfrm>
          <a:prstGeom prst="rect">
            <a:avLst/>
          </a:prstGeom>
          <a:noFill/>
        </p:spPr>
        <p:txBody>
          <a:bodyPr wrap="square" rtlCol="0">
            <a:spAutoFit/>
          </a:bodyPr>
          <a:lstStyle/>
          <a:p>
            <a:r>
              <a:rPr lang="en-US" sz="4000" b="1" dirty="0"/>
              <a:t>Repentance Requires Change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8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8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a:extLst>
              <a:ext uri="{FF2B5EF4-FFF2-40B4-BE49-F238E27FC236}">
                <a16:creationId xmlns:a16="http://schemas.microsoft.com/office/drawing/2014/main" id="{4F14AB20-47E3-F6F0-E0EB-A28266ACD977}"/>
              </a:ext>
            </a:extLst>
          </p:cNvPr>
          <p:cNvSpPr txBox="1">
            <a:spLocks noChangeArrowheads="1"/>
          </p:cNvSpPr>
          <p:nvPr/>
        </p:nvSpPr>
        <p:spPr bwMode="auto">
          <a:xfrm>
            <a:off x="381000" y="1371600"/>
            <a:ext cx="81534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57200">
              <a:spcBef>
                <a:spcPct val="50000"/>
              </a:spcBef>
              <a:buFont typeface="+mj-lt"/>
              <a:buAutoNum type="alphaUcPeriod" startAt="2"/>
            </a:pPr>
            <a:r>
              <a:rPr lang="en-US" altLang="en-US" sz="2800" b="1" u="sng" dirty="0">
                <a:latin typeface="+mn-lt"/>
              </a:rPr>
              <a:t>Cease the sin</a:t>
            </a:r>
            <a:endParaRPr lang="en-US" altLang="en-US" sz="2800" dirty="0">
              <a:latin typeface="+mn-lt"/>
            </a:endParaRPr>
          </a:p>
          <a:p>
            <a:pPr marL="1371600" lvl="1" indent="-457200">
              <a:spcBef>
                <a:spcPct val="50000"/>
              </a:spcBef>
              <a:buFont typeface="+mj-lt"/>
              <a:buAutoNum type="arabicPeriod"/>
            </a:pPr>
            <a:r>
              <a:rPr lang="en-US" altLang="en-US" sz="2800" dirty="0">
                <a:latin typeface="+mn-lt"/>
              </a:rPr>
              <a:t>Matthew 12:41 – “… they repented at the preaching of Jonah”</a:t>
            </a:r>
          </a:p>
          <a:p>
            <a:pPr marL="1371600" lvl="1" indent="-457200">
              <a:spcBef>
                <a:spcPct val="50000"/>
              </a:spcBef>
              <a:buFont typeface="+mj-lt"/>
              <a:buAutoNum type="arabicPeriod"/>
            </a:pPr>
            <a:r>
              <a:rPr lang="en-US" altLang="en-US" sz="2800" dirty="0">
                <a:latin typeface="+mn-lt"/>
              </a:rPr>
              <a:t>Jonah 3:6-10 – “… they turned from their evil way”</a:t>
            </a:r>
          </a:p>
          <a:p>
            <a:pPr marL="914400" indent="-457200">
              <a:spcBef>
                <a:spcPct val="50000"/>
              </a:spcBef>
              <a:buFont typeface="+mj-lt"/>
              <a:buAutoNum type="alphaUcPeriod" startAt="2"/>
            </a:pPr>
            <a:r>
              <a:rPr lang="en-US" altLang="en-US" sz="2800" b="1" u="sng" dirty="0">
                <a:latin typeface="+mn-lt"/>
              </a:rPr>
              <a:t>If there is no change, there is no repentance</a:t>
            </a:r>
            <a:endParaRPr lang="en-US" altLang="en-US" sz="2800" dirty="0">
              <a:latin typeface="+mn-lt"/>
            </a:endParaRPr>
          </a:p>
          <a:p>
            <a:pPr marL="1428750" lvl="1" indent="-514350">
              <a:spcBef>
                <a:spcPct val="50000"/>
              </a:spcBef>
              <a:buFont typeface="+mj-lt"/>
              <a:buAutoNum type="arabicPeriod"/>
            </a:pPr>
            <a:r>
              <a:rPr lang="en-US" altLang="en-US" sz="2800" dirty="0">
                <a:latin typeface="+mn-lt"/>
              </a:rPr>
              <a:t>Revelation 9:20-21 – “nor did they repent …”</a:t>
            </a:r>
          </a:p>
        </p:txBody>
      </p:sp>
      <p:sp>
        <p:nvSpPr>
          <p:cNvPr id="2" name="TextBox 1">
            <a:extLst>
              <a:ext uri="{FF2B5EF4-FFF2-40B4-BE49-F238E27FC236}">
                <a16:creationId xmlns:a16="http://schemas.microsoft.com/office/drawing/2014/main" id="{0DD10BED-7114-8264-374E-22BE1CD3480A}"/>
              </a:ext>
            </a:extLst>
          </p:cNvPr>
          <p:cNvSpPr txBox="1"/>
          <p:nvPr/>
        </p:nvSpPr>
        <p:spPr>
          <a:xfrm>
            <a:off x="381000" y="533400"/>
            <a:ext cx="7848600" cy="707886"/>
          </a:xfrm>
          <a:prstGeom prst="rect">
            <a:avLst/>
          </a:prstGeom>
          <a:noFill/>
        </p:spPr>
        <p:txBody>
          <a:bodyPr wrap="square" rtlCol="0">
            <a:spAutoFit/>
          </a:bodyPr>
          <a:lstStyle/>
          <a:p>
            <a:r>
              <a:rPr lang="en-US" sz="4000" b="1" dirty="0"/>
              <a:t>Repentance Requires Change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Text Box 3">
            <a:extLst>
              <a:ext uri="{FF2B5EF4-FFF2-40B4-BE49-F238E27FC236}">
                <a16:creationId xmlns:a16="http://schemas.microsoft.com/office/drawing/2014/main" id="{4000D988-8AB3-32A4-E291-9E118EA91FDD}"/>
              </a:ext>
            </a:extLst>
          </p:cNvPr>
          <p:cNvSpPr txBox="1">
            <a:spLocks noChangeArrowheads="1"/>
          </p:cNvSpPr>
          <p:nvPr/>
        </p:nvSpPr>
        <p:spPr bwMode="auto">
          <a:xfrm>
            <a:off x="381000" y="1371600"/>
            <a:ext cx="81534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57200">
              <a:spcBef>
                <a:spcPct val="50000"/>
              </a:spcBef>
              <a:buFont typeface="+mj-lt"/>
              <a:buAutoNum type="alphaUcPeriod" startAt="4"/>
            </a:pPr>
            <a:r>
              <a:rPr lang="en-US" altLang="en-US" sz="2800" b="1" u="sng" dirty="0">
                <a:latin typeface="+mn-lt"/>
              </a:rPr>
              <a:t>Far more than</a:t>
            </a:r>
            <a:r>
              <a:rPr lang="en-US" altLang="en-US" sz="2800" b="1" dirty="0">
                <a:latin typeface="+mn-lt"/>
              </a:rPr>
              <a:t>:</a:t>
            </a:r>
          </a:p>
          <a:p>
            <a:pPr marL="1371600" lvl="1" indent="-457200">
              <a:spcBef>
                <a:spcPct val="50000"/>
              </a:spcBef>
              <a:buFont typeface="+mj-lt"/>
              <a:buAutoNum type="arabicPeriod"/>
            </a:pPr>
            <a:r>
              <a:rPr lang="en-US" altLang="en-US" sz="2800" dirty="0">
                <a:latin typeface="+mn-lt"/>
              </a:rPr>
              <a:t>“Reporting” what you’ve done</a:t>
            </a:r>
          </a:p>
          <a:p>
            <a:pPr marL="1371600" lvl="1" indent="-457200">
              <a:spcBef>
                <a:spcPct val="50000"/>
              </a:spcBef>
              <a:buFont typeface="+mj-lt"/>
              <a:buAutoNum type="arabicPeriod"/>
            </a:pPr>
            <a:r>
              <a:rPr lang="en-US" altLang="en-US" sz="2800" dirty="0">
                <a:latin typeface="+mn-lt"/>
              </a:rPr>
              <a:t>Being sorry about the sin</a:t>
            </a:r>
          </a:p>
          <a:p>
            <a:pPr marL="1371600" lvl="1" indent="-457200">
              <a:spcBef>
                <a:spcPct val="50000"/>
              </a:spcBef>
              <a:buFont typeface="+mj-lt"/>
              <a:buAutoNum type="arabicPeriod"/>
            </a:pPr>
            <a:r>
              <a:rPr lang="en-US" altLang="en-US" sz="2800" dirty="0">
                <a:latin typeface="+mn-lt"/>
              </a:rPr>
              <a:t>Mere change, without being sorry</a:t>
            </a:r>
            <a:endParaRPr lang="en-US" altLang="en-US" sz="2800" b="1" u="sng" dirty="0">
              <a:latin typeface="+mn-lt"/>
            </a:endParaRPr>
          </a:p>
        </p:txBody>
      </p:sp>
      <p:sp>
        <p:nvSpPr>
          <p:cNvPr id="2" name="TextBox 1">
            <a:extLst>
              <a:ext uri="{FF2B5EF4-FFF2-40B4-BE49-F238E27FC236}">
                <a16:creationId xmlns:a16="http://schemas.microsoft.com/office/drawing/2014/main" id="{504B16B4-9C0D-9AE2-4584-CBBE8C2BF26B}"/>
              </a:ext>
            </a:extLst>
          </p:cNvPr>
          <p:cNvSpPr txBox="1"/>
          <p:nvPr/>
        </p:nvSpPr>
        <p:spPr>
          <a:xfrm>
            <a:off x="381000" y="533400"/>
            <a:ext cx="7848600" cy="707886"/>
          </a:xfrm>
          <a:prstGeom prst="rect">
            <a:avLst/>
          </a:prstGeom>
          <a:noFill/>
        </p:spPr>
        <p:txBody>
          <a:bodyPr wrap="square" rtlCol="0">
            <a:spAutoFit/>
          </a:bodyPr>
          <a:lstStyle/>
          <a:p>
            <a:r>
              <a:rPr lang="en-US" sz="4000" b="1" dirty="0"/>
              <a:t>Repentance Requires Change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a:extLst>
              <a:ext uri="{FF2B5EF4-FFF2-40B4-BE49-F238E27FC236}">
                <a16:creationId xmlns:a16="http://schemas.microsoft.com/office/drawing/2014/main" id="{148B0D81-3E7D-011E-9DE6-DC2C9B5EF232}"/>
              </a:ext>
            </a:extLst>
          </p:cNvPr>
          <p:cNvSpPr txBox="1">
            <a:spLocks noChangeArrowheads="1"/>
          </p:cNvSpPr>
          <p:nvPr/>
        </p:nvSpPr>
        <p:spPr bwMode="auto">
          <a:xfrm>
            <a:off x="381000" y="1371600"/>
            <a:ext cx="8153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57200">
              <a:spcBef>
                <a:spcPct val="50000"/>
              </a:spcBef>
              <a:buFont typeface="+mj-lt"/>
              <a:buAutoNum type="alphaUcPeriod"/>
            </a:pPr>
            <a:r>
              <a:rPr lang="en-US" altLang="en-US" sz="2800" b="1" u="sng" dirty="0">
                <a:latin typeface="+mn-lt"/>
              </a:rPr>
              <a:t>We are each judged according to our own actions</a:t>
            </a:r>
          </a:p>
          <a:p>
            <a:pPr marL="1371600" lvl="1" indent="-457200">
              <a:spcBef>
                <a:spcPct val="50000"/>
              </a:spcBef>
              <a:buFont typeface="+mj-lt"/>
              <a:buAutoNum type="arabicPeriod"/>
            </a:pPr>
            <a:r>
              <a:rPr lang="en-US" altLang="en-US" sz="2800" dirty="0">
                <a:latin typeface="+mn-lt"/>
              </a:rPr>
              <a:t>II Corinthians 5:10 – “so that each one may receive …”</a:t>
            </a:r>
          </a:p>
          <a:p>
            <a:pPr marL="1371600" lvl="1" indent="-457200">
              <a:spcBef>
                <a:spcPct val="50000"/>
              </a:spcBef>
              <a:buFont typeface="+mj-lt"/>
              <a:buAutoNum type="arabicPeriod"/>
            </a:pPr>
            <a:r>
              <a:rPr lang="en-US" altLang="en-US" sz="2800" dirty="0">
                <a:latin typeface="+mn-lt"/>
              </a:rPr>
              <a:t>Romans 14:12 – “… each of us will give an account of himself to God</a:t>
            </a:r>
            <a:endParaRPr lang="en-US" altLang="en-US" sz="2800" b="1" u="sng" dirty="0">
              <a:latin typeface="+mn-lt"/>
            </a:endParaRPr>
          </a:p>
        </p:txBody>
      </p:sp>
      <p:sp>
        <p:nvSpPr>
          <p:cNvPr id="4" name="TextBox 3">
            <a:extLst>
              <a:ext uri="{FF2B5EF4-FFF2-40B4-BE49-F238E27FC236}">
                <a16:creationId xmlns:a16="http://schemas.microsoft.com/office/drawing/2014/main" id="{D65812D4-D6EF-E768-A9F2-9D2A91EF0B9C}"/>
              </a:ext>
            </a:extLst>
          </p:cNvPr>
          <p:cNvSpPr txBox="1"/>
          <p:nvPr/>
        </p:nvSpPr>
        <p:spPr>
          <a:xfrm>
            <a:off x="381000" y="533400"/>
            <a:ext cx="7848600" cy="707886"/>
          </a:xfrm>
          <a:prstGeom prst="rect">
            <a:avLst/>
          </a:prstGeom>
          <a:noFill/>
        </p:spPr>
        <p:txBody>
          <a:bodyPr wrap="square" rtlCol="0">
            <a:spAutoFit/>
          </a:bodyPr>
          <a:lstStyle/>
          <a:p>
            <a:r>
              <a:rPr lang="en-US" sz="4000" b="1" dirty="0"/>
              <a:t>We Are Accountable For 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3">
            <a:extLst>
              <a:ext uri="{FF2B5EF4-FFF2-40B4-BE49-F238E27FC236}">
                <a16:creationId xmlns:a16="http://schemas.microsoft.com/office/drawing/2014/main" id="{C2EE3936-6878-129D-5310-AF28B9C598B5}"/>
              </a:ext>
            </a:extLst>
          </p:cNvPr>
          <p:cNvSpPr txBox="1">
            <a:spLocks noChangeArrowheads="1"/>
          </p:cNvSpPr>
          <p:nvPr/>
        </p:nvSpPr>
        <p:spPr bwMode="auto">
          <a:xfrm>
            <a:off x="381000" y="1371600"/>
            <a:ext cx="84582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57200">
              <a:defRPr>
                <a:solidFill>
                  <a:schemeClr val="tx1"/>
                </a:solidFill>
                <a:latin typeface="Arial" panose="020B0604020202020204" pitchFamily="34" charset="0"/>
              </a:defRPr>
            </a:lvl1pPr>
            <a:lvl2pPr defTabSz="457200">
              <a:defRPr>
                <a:solidFill>
                  <a:schemeClr val="tx1"/>
                </a:solidFill>
                <a:latin typeface="Arial" panose="020B0604020202020204" pitchFamily="34" charset="0"/>
              </a:defRPr>
            </a:lvl2pPr>
            <a:lvl3pPr defTabSz="457200">
              <a:defRPr>
                <a:solidFill>
                  <a:schemeClr val="tx1"/>
                </a:solidFill>
                <a:latin typeface="Arial" panose="020B0604020202020204" pitchFamily="34" charset="0"/>
              </a:defRPr>
            </a:lvl3pPr>
            <a:lvl4pPr defTabSz="457200">
              <a:defRPr>
                <a:solidFill>
                  <a:schemeClr val="tx1"/>
                </a:solidFill>
                <a:latin typeface="Arial" panose="020B0604020202020204" pitchFamily="34" charset="0"/>
              </a:defRPr>
            </a:lvl4pPr>
            <a:lvl5pPr defTabSz="457200">
              <a:defRPr>
                <a:solidFill>
                  <a:schemeClr val="tx1"/>
                </a:solidFill>
                <a:latin typeface="Arial" panose="020B0604020202020204" pitchFamily="34" charset="0"/>
              </a:defRPr>
            </a:lvl5pPr>
            <a:lvl6pPr defTabSz="457200" fontAlgn="base">
              <a:spcBef>
                <a:spcPct val="0"/>
              </a:spcBef>
              <a:spcAft>
                <a:spcPct val="0"/>
              </a:spcAft>
              <a:defRPr>
                <a:solidFill>
                  <a:schemeClr val="tx1"/>
                </a:solidFill>
                <a:latin typeface="Arial" panose="020B0604020202020204" pitchFamily="34" charset="0"/>
              </a:defRPr>
            </a:lvl6pPr>
            <a:lvl7pPr defTabSz="457200" fontAlgn="base">
              <a:spcBef>
                <a:spcPct val="0"/>
              </a:spcBef>
              <a:spcAft>
                <a:spcPct val="0"/>
              </a:spcAft>
              <a:defRPr>
                <a:solidFill>
                  <a:schemeClr val="tx1"/>
                </a:solidFill>
                <a:latin typeface="Arial" panose="020B0604020202020204" pitchFamily="34" charset="0"/>
              </a:defRPr>
            </a:lvl7pPr>
            <a:lvl8pPr defTabSz="457200" fontAlgn="base">
              <a:spcBef>
                <a:spcPct val="0"/>
              </a:spcBef>
              <a:spcAft>
                <a:spcPct val="0"/>
              </a:spcAft>
              <a:defRPr>
                <a:solidFill>
                  <a:schemeClr val="tx1"/>
                </a:solidFill>
                <a:latin typeface="Arial" panose="020B0604020202020204" pitchFamily="34" charset="0"/>
              </a:defRPr>
            </a:lvl8pPr>
            <a:lvl9pPr defTabSz="457200" fontAlgn="base">
              <a:spcBef>
                <a:spcPct val="0"/>
              </a:spcBef>
              <a:spcAft>
                <a:spcPct val="0"/>
              </a:spcAft>
              <a:defRPr>
                <a:solidFill>
                  <a:schemeClr val="tx1"/>
                </a:solidFill>
                <a:latin typeface="Arial" panose="020B0604020202020204" pitchFamily="34" charset="0"/>
              </a:defRPr>
            </a:lvl9pPr>
          </a:lstStyle>
          <a:p>
            <a:pPr marL="914400" indent="-457200">
              <a:spcBef>
                <a:spcPts val="1200"/>
              </a:spcBef>
              <a:buFont typeface="+mj-lt"/>
              <a:buAutoNum type="alphaUcPeriod"/>
            </a:pPr>
            <a:r>
              <a:rPr lang="en-US" altLang="en-US" sz="2800" b="1" u="sng" dirty="0">
                <a:latin typeface="+mn-lt"/>
              </a:rPr>
              <a:t>Who you are</a:t>
            </a:r>
          </a:p>
          <a:p>
            <a:pPr marL="1371600" lvl="1" indent="-457200">
              <a:spcBef>
                <a:spcPts val="1200"/>
              </a:spcBef>
              <a:buFont typeface="+mj-lt"/>
              <a:buAutoNum type="arabicPeriod"/>
            </a:pPr>
            <a:r>
              <a:rPr lang="en-US" altLang="en-US" sz="2800" dirty="0">
                <a:latin typeface="+mn-lt"/>
              </a:rPr>
              <a:t>cf. Ezekiel 33:23-29 – “the land is surely given us to possess”</a:t>
            </a:r>
          </a:p>
          <a:p>
            <a:pPr marL="914400" indent="-457200">
              <a:spcBef>
                <a:spcPts val="1200"/>
              </a:spcBef>
              <a:buFont typeface="+mj-lt"/>
              <a:buAutoNum type="alphaUcPeriod"/>
            </a:pPr>
            <a:r>
              <a:rPr lang="en-US" altLang="en-US" sz="2800" b="1" u="sng" dirty="0">
                <a:latin typeface="+mn-lt"/>
              </a:rPr>
              <a:t>Good talk</a:t>
            </a:r>
            <a:endParaRPr lang="en-US" altLang="en-US" sz="2800" dirty="0">
              <a:latin typeface="+mn-lt"/>
            </a:endParaRPr>
          </a:p>
          <a:p>
            <a:pPr marL="1371600" lvl="1" indent="-457200">
              <a:spcBef>
                <a:spcPts val="1200"/>
              </a:spcBef>
              <a:buFont typeface="+mj-lt"/>
              <a:buAutoNum type="arabicPeriod"/>
            </a:pPr>
            <a:r>
              <a:rPr lang="en-US" altLang="en-US" sz="2800" dirty="0">
                <a:latin typeface="+mn-lt"/>
              </a:rPr>
              <a:t>cf. Ezekiel 33:30-33 – “… they hear what you say, but they will not do it”</a:t>
            </a:r>
          </a:p>
          <a:p>
            <a:pPr marL="914400" indent="-457200">
              <a:spcBef>
                <a:spcPts val="1200"/>
              </a:spcBef>
              <a:buFont typeface="+mj-lt"/>
              <a:buAutoNum type="alphaUcPeriod"/>
            </a:pPr>
            <a:r>
              <a:rPr lang="en-US" altLang="en-US" sz="2800" b="1" u="sng" dirty="0">
                <a:latin typeface="+mn-lt"/>
              </a:rPr>
              <a:t>Merely listening to the truth</a:t>
            </a:r>
            <a:endParaRPr lang="en-US" altLang="en-US" sz="2800" dirty="0">
              <a:latin typeface="+mn-lt"/>
            </a:endParaRPr>
          </a:p>
          <a:p>
            <a:pPr marL="1371600" lvl="1" indent="-457200">
              <a:spcBef>
                <a:spcPts val="1200"/>
              </a:spcBef>
              <a:buFont typeface="+mj-lt"/>
              <a:buAutoNum type="arabicPeriod"/>
            </a:pPr>
            <a:r>
              <a:rPr lang="en-US" altLang="en-US" sz="2800" dirty="0">
                <a:latin typeface="+mn-lt"/>
              </a:rPr>
              <a:t>See again Ezekiel 33:30-33 – “… hear what the word is that comes from the Lord”</a:t>
            </a:r>
          </a:p>
        </p:txBody>
      </p:sp>
      <p:sp>
        <p:nvSpPr>
          <p:cNvPr id="2" name="TextBox 1">
            <a:extLst>
              <a:ext uri="{FF2B5EF4-FFF2-40B4-BE49-F238E27FC236}">
                <a16:creationId xmlns:a16="http://schemas.microsoft.com/office/drawing/2014/main" id="{E7167650-B0A2-4318-FE21-35F66745BE9B}"/>
              </a:ext>
            </a:extLst>
          </p:cNvPr>
          <p:cNvSpPr txBox="1"/>
          <p:nvPr/>
        </p:nvSpPr>
        <p:spPr>
          <a:xfrm>
            <a:off x="381000" y="533400"/>
            <a:ext cx="7848600" cy="707886"/>
          </a:xfrm>
          <a:prstGeom prst="rect">
            <a:avLst/>
          </a:prstGeom>
          <a:noFill/>
        </p:spPr>
        <p:txBody>
          <a:bodyPr wrap="square" rtlCol="0">
            <a:spAutoFit/>
          </a:bodyPr>
          <a:lstStyle/>
          <a:p>
            <a:r>
              <a:rPr lang="en-US" sz="4000" b="1" dirty="0"/>
              <a:t>Things That Do Not Cover Sin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ext Box 5">
            <a:extLst>
              <a:ext uri="{FF2B5EF4-FFF2-40B4-BE49-F238E27FC236}">
                <a16:creationId xmlns:a16="http://schemas.microsoft.com/office/drawing/2014/main" id="{815B1282-C98D-E24A-6A28-6387C03880FD}"/>
              </a:ext>
            </a:extLst>
          </p:cNvPr>
          <p:cNvSpPr txBox="1">
            <a:spLocks noChangeArrowheads="1"/>
          </p:cNvSpPr>
          <p:nvPr/>
        </p:nvSpPr>
        <p:spPr bwMode="auto">
          <a:xfrm>
            <a:off x="384048" y="1371600"/>
            <a:ext cx="8305800" cy="527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514350" indent="-514350">
              <a:spcBef>
                <a:spcPts val="1680"/>
              </a:spcBef>
              <a:buFont typeface="+mj-lt"/>
              <a:buAutoNum type="arabicPeriod"/>
            </a:pPr>
            <a:r>
              <a:rPr lang="en-US" altLang="en-US" sz="2800" b="1" dirty="0"/>
              <a:t>Individual Responsibility (verses 4-5)</a:t>
            </a:r>
          </a:p>
          <a:p>
            <a:pPr marL="514350" indent="-514350">
              <a:spcBef>
                <a:spcPts val="1680"/>
              </a:spcBef>
              <a:buFont typeface="+mj-lt"/>
              <a:buAutoNum type="arabicPeriod"/>
            </a:pPr>
            <a:r>
              <a:rPr lang="en-US" altLang="en-US" sz="2800" b="1" dirty="0"/>
              <a:t>The Need For A Watchman (verse 7)</a:t>
            </a:r>
          </a:p>
          <a:p>
            <a:pPr marL="514350" indent="-514350">
              <a:spcBef>
                <a:spcPts val="1680"/>
              </a:spcBef>
              <a:buFont typeface="+mj-lt"/>
              <a:buAutoNum type="arabicPeriod"/>
            </a:pPr>
            <a:r>
              <a:rPr lang="en-US" altLang="en-US" sz="2800" b="1" dirty="0"/>
              <a:t>The Reason For God’s Warnings (verse 11)</a:t>
            </a:r>
          </a:p>
          <a:p>
            <a:pPr marL="514350" indent="-514350">
              <a:spcBef>
                <a:spcPts val="1680"/>
              </a:spcBef>
              <a:buFont typeface="+mj-lt"/>
              <a:buAutoNum type="arabicPeriod"/>
            </a:pPr>
            <a:r>
              <a:rPr lang="en-US" altLang="en-US" sz="2800" b="1" dirty="0"/>
              <a:t>If We Change … The Past Doesn’t Matter (verses 12ff)</a:t>
            </a:r>
          </a:p>
          <a:p>
            <a:pPr marL="514350" indent="-514350">
              <a:spcBef>
                <a:spcPts val="1680"/>
              </a:spcBef>
              <a:buFont typeface="+mj-lt"/>
              <a:buAutoNum type="arabicPeriod"/>
            </a:pPr>
            <a:r>
              <a:rPr lang="en-US" altLang="en-US" sz="2800" b="1" dirty="0"/>
              <a:t>Repentance Requires Change</a:t>
            </a:r>
            <a:br>
              <a:rPr lang="en-US" altLang="en-US" sz="2800" b="1" dirty="0"/>
            </a:br>
            <a:r>
              <a:rPr lang="en-US" altLang="en-US" sz="2800" b="1" dirty="0"/>
              <a:t>(verses 14-15)</a:t>
            </a:r>
          </a:p>
          <a:p>
            <a:pPr marL="514350" indent="-514350">
              <a:spcBef>
                <a:spcPts val="1680"/>
              </a:spcBef>
              <a:buFont typeface="+mj-lt"/>
              <a:buAutoNum type="arabicPeriod"/>
            </a:pPr>
            <a:r>
              <a:rPr lang="en-US" altLang="en-US" sz="2800" b="1" dirty="0"/>
              <a:t>We Are Accountable For Self (verse 20)</a:t>
            </a:r>
          </a:p>
          <a:p>
            <a:pPr marL="514350" indent="-514350">
              <a:spcBef>
                <a:spcPts val="1680"/>
              </a:spcBef>
              <a:buFont typeface="+mj-lt"/>
              <a:buAutoNum type="arabicPeriod"/>
            </a:pPr>
            <a:r>
              <a:rPr lang="en-US" altLang="en-US" sz="2800" b="1" dirty="0"/>
              <a:t>Things That Do Not Cover Sin (verses 23-33)</a:t>
            </a:r>
          </a:p>
        </p:txBody>
      </p:sp>
      <p:sp>
        <p:nvSpPr>
          <p:cNvPr id="2" name="Title 1">
            <a:extLst>
              <a:ext uri="{FF2B5EF4-FFF2-40B4-BE49-F238E27FC236}">
                <a16:creationId xmlns:a16="http://schemas.microsoft.com/office/drawing/2014/main" id="{39ED981F-E958-F43A-2CB5-1BF555BCECD7}"/>
              </a:ext>
            </a:extLst>
          </p:cNvPr>
          <p:cNvSpPr txBox="1">
            <a:spLocks/>
          </p:cNvSpPr>
          <p:nvPr/>
        </p:nvSpPr>
        <p:spPr>
          <a:xfrm>
            <a:off x="384048" y="304800"/>
            <a:ext cx="6829758" cy="1015663"/>
          </a:xfrm>
          <a:prstGeom prst="rect">
            <a:avLst/>
          </a:prstGeom>
        </p:spPr>
        <p:txBody>
          <a:bodyPr>
            <a:spAutoFit/>
          </a:bodyPr>
          <a:lst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6000" b="1" dirty="0">
                <a:solidFill>
                  <a:schemeClr val="tx1"/>
                </a:solidFill>
              </a:rPr>
              <a:t>God’s Watchman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38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60020" y="982206"/>
            <a:ext cx="8823960" cy="5509200"/>
          </a:xfrm>
        </p:spPr>
        <p:txBody>
          <a:bodyPr wrap="square">
            <a:spAutoFit/>
          </a:bodyPr>
          <a:lstStyle/>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Hear the Word of God</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“Therefore put away all filthiness and rampant wickedness and receive with meekness the implanted word, which is able to save your souls.”</a:t>
            </a:r>
          </a:p>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Believe the Gospel message about Jesus</a:t>
            </a:r>
          </a:p>
          <a:p>
            <a:pPr lvl="1">
              <a:lnSpc>
                <a:spcPct val="100000"/>
              </a:lnSpc>
              <a:spcBef>
                <a:spcPts val="0"/>
              </a:spcBef>
              <a:buClr>
                <a:schemeClr val="tx1"/>
              </a:buClr>
              <a:buSzPct val="100000"/>
              <a:buFont typeface="Arial" panose="020B0604020202020204" pitchFamily="34" charset="0"/>
              <a:buChar char="•"/>
            </a:pPr>
            <a:r>
              <a:rPr lang="en-US" sz="3200" dirty="0">
                <a:cs typeface="Arial" panose="020B0604020202020204" pitchFamily="34" charset="0"/>
              </a:rPr>
              <a:t>I John 3:23-24 – “And this is his commandment, that we believe in the name of his Son Jesus Christ and love one another, just as he has commanded us.</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274320"/>
            <a:ext cx="8314745" cy="707886"/>
          </a:xfrm>
        </p:spPr>
        <p:txBody>
          <a:bodyPr wrap="square">
            <a:spAutoFit/>
          </a:bodyPr>
          <a:lstStyle/>
          <a:p>
            <a:r>
              <a:rPr lang="en-US" sz="4000" b="1" cap="none" dirty="0">
                <a:solidFill>
                  <a:schemeClr val="tx1"/>
                </a:solidFill>
              </a:rPr>
              <a:t>What God Wants You To Do</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a:extLst>
              <a:ext uri="{FF2B5EF4-FFF2-40B4-BE49-F238E27FC236}">
                <a16:creationId xmlns:a16="http://schemas.microsoft.com/office/drawing/2014/main" id="{FBD2FA08-D237-4DC2-25B8-9D99C41BAA71}"/>
              </a:ext>
            </a:extLst>
          </p:cNvPr>
          <p:cNvSpPr txBox="1">
            <a:spLocks noChangeArrowheads="1"/>
          </p:cNvSpPr>
          <p:nvPr/>
        </p:nvSpPr>
        <p:spPr bwMode="auto">
          <a:xfrm>
            <a:off x="381000" y="1371600"/>
            <a:ext cx="77724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2800" dirty="0"/>
              <a:t>I. </a:t>
            </a:r>
            <a:r>
              <a:rPr lang="en-US" altLang="en-US" sz="2800" b="1" u="sng" dirty="0"/>
              <a:t>Judgment on Jerusalem</a:t>
            </a:r>
            <a:r>
              <a:rPr lang="en-US" altLang="en-US" sz="2800" dirty="0"/>
              <a:t> (1‑24)</a:t>
            </a:r>
          </a:p>
          <a:p>
            <a:pPr lvl="1" eaLnBrk="0" hangingPunct="0"/>
            <a:r>
              <a:rPr lang="en-US" altLang="en-US" sz="2800" dirty="0"/>
              <a:t>A. Call of the prophet (1‑3)</a:t>
            </a:r>
          </a:p>
          <a:p>
            <a:pPr lvl="1" eaLnBrk="0" hangingPunct="0"/>
            <a:r>
              <a:rPr lang="en-US" altLang="en-US" sz="2800" dirty="0"/>
              <a:t>B. A Disobedient nation (4‑7)</a:t>
            </a:r>
          </a:p>
          <a:p>
            <a:pPr lvl="1" eaLnBrk="0" hangingPunct="0"/>
            <a:r>
              <a:rPr lang="en-US" altLang="en-US" sz="2800" dirty="0"/>
              <a:t>C. Glory departs (8‑11)</a:t>
            </a:r>
          </a:p>
          <a:p>
            <a:pPr lvl="1" eaLnBrk="0" hangingPunct="0"/>
            <a:r>
              <a:rPr lang="en-US" altLang="en-US" sz="2800" dirty="0"/>
              <a:t>D. Disciplined nation (12‑24)</a:t>
            </a:r>
          </a:p>
          <a:p>
            <a:pPr eaLnBrk="0" hangingPunct="0"/>
            <a:r>
              <a:rPr lang="en-US" altLang="en-US" sz="2800" dirty="0"/>
              <a:t>II </a:t>
            </a:r>
            <a:r>
              <a:rPr lang="en-US" altLang="en-US" sz="2800" b="1" u="sng" dirty="0"/>
              <a:t>Judgment on the Gentile Nations</a:t>
            </a:r>
            <a:r>
              <a:rPr lang="en-US" altLang="en-US" sz="2800" dirty="0"/>
              <a:t> (25‑32)</a:t>
            </a:r>
          </a:p>
          <a:p>
            <a:pPr eaLnBrk="0" hangingPunct="0"/>
            <a:r>
              <a:rPr lang="en-US" altLang="en-US" sz="2800" dirty="0"/>
              <a:t>III. </a:t>
            </a:r>
            <a:r>
              <a:rPr lang="en-US" altLang="en-US" sz="2800" b="1" u="sng" dirty="0"/>
              <a:t>Restoration of God’s People</a:t>
            </a:r>
            <a:r>
              <a:rPr lang="en-US" altLang="en-US" sz="2800" dirty="0"/>
              <a:t> (33‑48)</a:t>
            </a:r>
          </a:p>
          <a:p>
            <a:pPr lvl="1" eaLnBrk="0" hangingPunct="0"/>
            <a:r>
              <a:rPr lang="en-US" altLang="en-US" sz="2800" dirty="0"/>
              <a:t>A. Return to their land (33‑36)</a:t>
            </a:r>
          </a:p>
          <a:p>
            <a:pPr lvl="1" eaLnBrk="0" hangingPunct="0"/>
            <a:r>
              <a:rPr lang="en-US" altLang="en-US" sz="2800" dirty="0"/>
              <a:t>B. New life and unity (37)</a:t>
            </a:r>
          </a:p>
          <a:p>
            <a:pPr lvl="1" eaLnBrk="0" hangingPunct="0"/>
            <a:r>
              <a:rPr lang="en-US" altLang="en-US" sz="2800" dirty="0"/>
              <a:t>C. Protected from their enemies (38‑39)</a:t>
            </a:r>
          </a:p>
          <a:p>
            <a:pPr lvl="1" eaLnBrk="0" hangingPunct="0"/>
            <a:r>
              <a:rPr lang="en-US" altLang="en-US" sz="2800" dirty="0"/>
              <a:t>D. Worship the Lord acceptably (40‑48)</a:t>
            </a:r>
          </a:p>
          <a:p>
            <a:pPr algn="r" eaLnBrk="0" hangingPunct="0"/>
            <a:r>
              <a:rPr lang="en-US" altLang="en-US" sz="2800" dirty="0"/>
              <a:t>	</a:t>
            </a:r>
            <a:r>
              <a:rPr lang="en-US" altLang="en-US" sz="1400" dirty="0"/>
              <a:t>‑Outline adapted from Baxter &amp; </a:t>
            </a:r>
            <a:r>
              <a:rPr lang="en-US" altLang="en-US" sz="1400" dirty="0" err="1"/>
              <a:t>Weirsbe</a:t>
            </a:r>
            <a:endParaRPr lang="en-US" altLang="en-US" sz="1400" dirty="0"/>
          </a:p>
        </p:txBody>
      </p:sp>
      <p:sp>
        <p:nvSpPr>
          <p:cNvPr id="3076" name="Oval 4">
            <a:extLst>
              <a:ext uri="{FF2B5EF4-FFF2-40B4-BE49-F238E27FC236}">
                <a16:creationId xmlns:a16="http://schemas.microsoft.com/office/drawing/2014/main" id="{52C72D9E-84C2-B3B4-4BEA-E79791BF7C80}"/>
              </a:ext>
            </a:extLst>
          </p:cNvPr>
          <p:cNvSpPr>
            <a:spLocks noChangeArrowheads="1"/>
          </p:cNvSpPr>
          <p:nvPr/>
        </p:nvSpPr>
        <p:spPr bwMode="auto">
          <a:xfrm>
            <a:off x="1066800" y="4300536"/>
            <a:ext cx="5105400" cy="60960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TextBox 1">
            <a:extLst>
              <a:ext uri="{FF2B5EF4-FFF2-40B4-BE49-F238E27FC236}">
                <a16:creationId xmlns:a16="http://schemas.microsoft.com/office/drawing/2014/main" id="{D8BB57A2-0077-C026-E52C-FCC33EA7024F}"/>
              </a:ext>
            </a:extLst>
          </p:cNvPr>
          <p:cNvSpPr txBox="1"/>
          <p:nvPr/>
        </p:nvSpPr>
        <p:spPr>
          <a:xfrm>
            <a:off x="381000" y="533400"/>
            <a:ext cx="7315200" cy="707886"/>
          </a:xfrm>
          <a:prstGeom prst="rect">
            <a:avLst/>
          </a:prstGeom>
          <a:noFill/>
        </p:spPr>
        <p:txBody>
          <a:bodyPr wrap="square" rtlCol="0">
            <a:spAutoFit/>
          </a:bodyPr>
          <a:lstStyle/>
          <a:p>
            <a:r>
              <a:rPr lang="en-US" sz="4000" b="1" dirty="0">
                <a:latin typeface="+mj-lt"/>
              </a:rPr>
              <a:t>Outline of the Book of Ezekiel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60020" y="985618"/>
            <a:ext cx="8823960" cy="5656933"/>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Repent of your sins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p:txBody>
      </p:sp>
      <p:sp>
        <p:nvSpPr>
          <p:cNvPr id="4" name="Title 1">
            <a:extLst>
              <a:ext uri="{FF2B5EF4-FFF2-40B4-BE49-F238E27FC236}">
                <a16:creationId xmlns:a16="http://schemas.microsoft.com/office/drawing/2014/main" id="{5281024B-D3D8-E8CE-2B8B-38056A7520CD}"/>
              </a:ext>
            </a:extLst>
          </p:cNvPr>
          <p:cNvSpPr>
            <a:spLocks noGrp="1"/>
          </p:cNvSpPr>
          <p:nvPr>
            <p:ph type="title"/>
          </p:nvPr>
        </p:nvSpPr>
        <p:spPr>
          <a:xfrm>
            <a:off x="457200" y="274320"/>
            <a:ext cx="8314745" cy="707886"/>
          </a:xfrm>
        </p:spPr>
        <p:txBody>
          <a:bodyPr wrap="square">
            <a:spAutoFit/>
          </a:bodyPr>
          <a:lstStyle/>
          <a:p>
            <a:r>
              <a:rPr lang="en-US" sz="4000" b="1" cap="none"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60020" y="982206"/>
            <a:ext cx="8823960" cy="4755148"/>
          </a:xfrm>
        </p:spPr>
        <p:txBody>
          <a:bodyPr wrap="square">
            <a:spAutoFit/>
          </a:bodyPr>
          <a:lstStyle/>
          <a:p>
            <a:pPr marL="0" indent="0">
              <a:lnSpc>
                <a:spcPct val="100000"/>
              </a:lnSpc>
              <a:spcBef>
                <a:spcPts val="0"/>
              </a:spcBef>
              <a:spcAft>
                <a:spcPts val="600"/>
              </a:spcAft>
              <a:buClr>
                <a:schemeClr val="tx1"/>
              </a:buClr>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marL="0" indent="0">
              <a:lnSpc>
                <a:spcPct val="100000"/>
              </a:lnSpc>
              <a:spcBef>
                <a:spcPts val="0"/>
              </a:spcBef>
              <a:spcAft>
                <a:spcPts val="600"/>
              </a:spcAft>
              <a:buClr>
                <a:schemeClr val="tx1"/>
              </a:buClr>
              <a:buSzPct val="100000"/>
              <a:buNone/>
            </a:pPr>
            <a:r>
              <a:rPr lang="en-US" sz="3200" b="1" dirty="0">
                <a:solidFill>
                  <a:schemeClr val="tx1"/>
                </a:solidFill>
                <a:cs typeface="Arial" panose="020B0604020202020204" pitchFamily="34" charset="0"/>
              </a:rPr>
              <a:t>Remain faithful</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3:12-14 – “… if indeed we hold our original confidence firm to the end”</a:t>
            </a:r>
            <a:endParaRPr lang="en-US" sz="3200" cap="none" dirty="0">
              <a:solidFill>
                <a:schemeClr val="tx1"/>
              </a:solidFill>
              <a:cs typeface="Arial" panose="020B0604020202020204" pitchFamily="34" charset="0"/>
            </a:endParaRPr>
          </a:p>
        </p:txBody>
      </p:sp>
      <p:sp>
        <p:nvSpPr>
          <p:cNvPr id="4" name="Title 1">
            <a:extLst>
              <a:ext uri="{FF2B5EF4-FFF2-40B4-BE49-F238E27FC236}">
                <a16:creationId xmlns:a16="http://schemas.microsoft.com/office/drawing/2014/main" id="{60219A7F-2963-EEE3-B0DD-BC7AC5FB5B91}"/>
              </a:ext>
            </a:extLst>
          </p:cNvPr>
          <p:cNvSpPr>
            <a:spLocks noGrp="1"/>
          </p:cNvSpPr>
          <p:nvPr>
            <p:ph type="title"/>
          </p:nvPr>
        </p:nvSpPr>
        <p:spPr>
          <a:xfrm>
            <a:off x="457200" y="274320"/>
            <a:ext cx="8314745" cy="707886"/>
          </a:xfrm>
        </p:spPr>
        <p:txBody>
          <a:bodyPr wrap="square">
            <a:spAutoFit/>
          </a:bodyPr>
          <a:lstStyle/>
          <a:p>
            <a:r>
              <a:rPr lang="en-US" sz="4000" b="1" cap="none"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a:extLst>
              <a:ext uri="{FF2B5EF4-FFF2-40B4-BE49-F238E27FC236}">
                <a16:creationId xmlns:a16="http://schemas.microsoft.com/office/drawing/2014/main" id="{C8972C2C-1D4C-8150-5D03-4608A21136D5}"/>
              </a:ext>
            </a:extLst>
          </p:cNvPr>
          <p:cNvSpPr txBox="1">
            <a:spLocks noChangeArrowheads="1"/>
          </p:cNvSpPr>
          <p:nvPr/>
        </p:nvSpPr>
        <p:spPr bwMode="auto">
          <a:xfrm>
            <a:off x="381000" y="1447800"/>
            <a:ext cx="84582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396875">
              <a:defRPr>
                <a:solidFill>
                  <a:schemeClr val="tx1"/>
                </a:solidFill>
                <a:latin typeface="Arial" panose="020B0604020202020204" pitchFamily="34" charset="0"/>
              </a:defRPr>
            </a:lvl1pPr>
            <a:lvl2pPr marL="114300" defTabSz="396875">
              <a:defRPr>
                <a:solidFill>
                  <a:schemeClr val="tx1"/>
                </a:solidFill>
                <a:latin typeface="Arial" panose="020B0604020202020204" pitchFamily="34" charset="0"/>
              </a:defRPr>
            </a:lvl2pPr>
            <a:lvl3pPr marL="517525" indent="-288925" defTabSz="396875">
              <a:defRPr>
                <a:solidFill>
                  <a:schemeClr val="tx1"/>
                </a:solidFill>
                <a:latin typeface="Arial" panose="020B0604020202020204" pitchFamily="34" charset="0"/>
              </a:defRPr>
            </a:lvl3pPr>
            <a:lvl4pPr marL="1028700" indent="-60325" defTabSz="396875">
              <a:defRPr>
                <a:solidFill>
                  <a:schemeClr val="tx1"/>
                </a:solidFill>
                <a:latin typeface="Arial" panose="020B0604020202020204" pitchFamily="34" charset="0"/>
              </a:defRPr>
            </a:lvl4pPr>
            <a:lvl5pPr marL="1371600" defTabSz="396875">
              <a:defRPr>
                <a:solidFill>
                  <a:schemeClr val="tx1"/>
                </a:solidFill>
                <a:latin typeface="Arial" panose="020B0604020202020204" pitchFamily="34" charset="0"/>
              </a:defRPr>
            </a:lvl5pPr>
            <a:lvl6pPr marL="1828800" defTabSz="396875" fontAlgn="base">
              <a:spcBef>
                <a:spcPct val="0"/>
              </a:spcBef>
              <a:spcAft>
                <a:spcPct val="0"/>
              </a:spcAft>
              <a:defRPr>
                <a:solidFill>
                  <a:schemeClr val="tx1"/>
                </a:solidFill>
                <a:latin typeface="Arial" panose="020B0604020202020204" pitchFamily="34" charset="0"/>
              </a:defRPr>
            </a:lvl6pPr>
            <a:lvl7pPr marL="2286000" defTabSz="396875" fontAlgn="base">
              <a:spcBef>
                <a:spcPct val="0"/>
              </a:spcBef>
              <a:spcAft>
                <a:spcPct val="0"/>
              </a:spcAft>
              <a:defRPr>
                <a:solidFill>
                  <a:schemeClr val="tx1"/>
                </a:solidFill>
                <a:latin typeface="Arial" panose="020B0604020202020204" pitchFamily="34" charset="0"/>
              </a:defRPr>
            </a:lvl7pPr>
            <a:lvl8pPr marL="2743200" defTabSz="396875" fontAlgn="base">
              <a:spcBef>
                <a:spcPct val="0"/>
              </a:spcBef>
              <a:spcAft>
                <a:spcPct val="0"/>
              </a:spcAft>
              <a:defRPr>
                <a:solidFill>
                  <a:schemeClr val="tx1"/>
                </a:solidFill>
                <a:latin typeface="Arial" panose="020B0604020202020204" pitchFamily="34" charset="0"/>
              </a:defRPr>
            </a:lvl8pPr>
            <a:lvl9pPr marL="3200400" defTabSz="396875" fontAlgn="base">
              <a:spcBef>
                <a:spcPct val="0"/>
              </a:spcBef>
              <a:spcAft>
                <a:spcPct val="0"/>
              </a:spcAft>
              <a:defRPr>
                <a:solidFill>
                  <a:schemeClr val="tx1"/>
                </a:solidFill>
                <a:latin typeface="Arial" panose="020B0604020202020204" pitchFamily="34" charset="0"/>
              </a:defRPr>
            </a:lvl9pPr>
          </a:lstStyle>
          <a:p>
            <a:r>
              <a:rPr lang="en-US" altLang="en-US" sz="2400" dirty="0"/>
              <a:t>1. </a:t>
            </a:r>
            <a:r>
              <a:rPr lang="en-US" altLang="en-US" sz="2400" u="sng" dirty="0"/>
              <a:t>Ezekiel’s role and responsibility as a prophet</a:t>
            </a:r>
            <a:r>
              <a:rPr lang="en-US" altLang="en-US" sz="2400" dirty="0"/>
              <a:t> (33)</a:t>
            </a:r>
          </a:p>
          <a:p>
            <a:r>
              <a:rPr lang="en-US" altLang="en-US" sz="2400" dirty="0"/>
              <a:t>	a. Role as a watchman (33:1-22)</a:t>
            </a:r>
          </a:p>
          <a:p>
            <a:pPr marL="1143000" indent="-457200"/>
            <a:r>
              <a:rPr lang="en-US" altLang="en-US" sz="2400" dirty="0"/>
              <a:t>(1) Watchman must warn or else he is responsible (verses 1-9)</a:t>
            </a:r>
          </a:p>
          <a:p>
            <a:pPr marL="1143000" indent="-457200"/>
            <a:r>
              <a:rPr lang="en-US" altLang="en-US" sz="2400" dirty="0"/>
              <a:t>(2) God wants none to die unsaved, but he judges each man according to his works (verses 10-20)</a:t>
            </a:r>
          </a:p>
          <a:p>
            <a:pPr marL="1143000" indent="-457200"/>
            <a:r>
              <a:rPr lang="en-US" altLang="en-US" sz="2400" dirty="0"/>
              <a:t>(3) Word reaches Babylon that Jerusalem is destroyed (verses 21-22)</a:t>
            </a:r>
          </a:p>
          <a:p>
            <a:r>
              <a:rPr lang="en-US" altLang="en-US" sz="2400" dirty="0"/>
              <a:t>	b. Wrong attitude of the remnant left in Judah (33:23-29)</a:t>
            </a:r>
          </a:p>
          <a:p>
            <a:r>
              <a:rPr lang="en-US" altLang="en-US" sz="2400" dirty="0"/>
              <a:t>	c. Wrong attitude of the exiles in Babylon (33:30-33)</a:t>
            </a:r>
          </a:p>
          <a:p>
            <a:r>
              <a:rPr lang="en-US" altLang="en-US" sz="2400" dirty="0"/>
              <a:t>2. </a:t>
            </a:r>
            <a:r>
              <a:rPr lang="en-US" altLang="en-US" sz="2400" u="sng" dirty="0"/>
              <a:t>The Shepherds of God’s people</a:t>
            </a:r>
            <a:r>
              <a:rPr lang="en-US" altLang="en-US" sz="2400" dirty="0"/>
              <a:t> (34)</a:t>
            </a:r>
          </a:p>
          <a:p>
            <a:r>
              <a:rPr lang="en-US" altLang="en-US" sz="2400" dirty="0"/>
              <a:t>3. </a:t>
            </a:r>
            <a:r>
              <a:rPr lang="en-US" altLang="en-US" sz="2400" u="sng" dirty="0"/>
              <a:t>The destiny of Edom – a perpetual desolation</a:t>
            </a:r>
            <a:r>
              <a:rPr lang="en-US" altLang="en-US" sz="2400" dirty="0"/>
              <a:t> (35:1-15)</a:t>
            </a:r>
          </a:p>
        </p:txBody>
      </p:sp>
      <p:sp>
        <p:nvSpPr>
          <p:cNvPr id="5127" name="Rectangle 7">
            <a:extLst>
              <a:ext uri="{FF2B5EF4-FFF2-40B4-BE49-F238E27FC236}">
                <a16:creationId xmlns:a16="http://schemas.microsoft.com/office/drawing/2014/main" id="{D3977A88-A663-81C8-477F-FD4E25757CE7}"/>
              </a:ext>
            </a:extLst>
          </p:cNvPr>
          <p:cNvSpPr>
            <a:spLocks noChangeArrowheads="1"/>
          </p:cNvSpPr>
          <p:nvPr/>
        </p:nvSpPr>
        <p:spPr bwMode="auto">
          <a:xfrm>
            <a:off x="5791200" y="6324600"/>
            <a:ext cx="3122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dirty="0"/>
              <a:t>‑Outline adapted from Robert Harkrider</a:t>
            </a:r>
          </a:p>
        </p:txBody>
      </p:sp>
      <p:sp>
        <p:nvSpPr>
          <p:cNvPr id="4" name="TextBox 3">
            <a:extLst>
              <a:ext uri="{FF2B5EF4-FFF2-40B4-BE49-F238E27FC236}">
                <a16:creationId xmlns:a16="http://schemas.microsoft.com/office/drawing/2014/main" id="{5A06ECF9-8FE0-C20B-378E-36EC90473653}"/>
              </a:ext>
            </a:extLst>
          </p:cNvPr>
          <p:cNvSpPr txBox="1"/>
          <p:nvPr/>
        </p:nvSpPr>
        <p:spPr>
          <a:xfrm>
            <a:off x="381000" y="533400"/>
            <a:ext cx="7315200" cy="707886"/>
          </a:xfrm>
          <a:prstGeom prst="rect">
            <a:avLst/>
          </a:prstGeom>
          <a:noFill/>
        </p:spPr>
        <p:txBody>
          <a:bodyPr wrap="square" rtlCol="0">
            <a:spAutoFit/>
          </a:bodyPr>
          <a:lstStyle/>
          <a:p>
            <a:r>
              <a:rPr lang="en-US" sz="4000" b="1" dirty="0">
                <a:latin typeface="+mj-lt"/>
              </a:rPr>
              <a:t>Outline of Chapter 33</a:t>
            </a:r>
          </a:p>
        </p:txBody>
      </p:sp>
      <p:sp>
        <p:nvSpPr>
          <p:cNvPr id="5" name="Rectangle 4">
            <a:extLst>
              <a:ext uri="{FF2B5EF4-FFF2-40B4-BE49-F238E27FC236}">
                <a16:creationId xmlns:a16="http://schemas.microsoft.com/office/drawing/2014/main" id="{9E9962DD-F39D-8B17-28E9-F36E9DDEE1DD}"/>
              </a:ext>
            </a:extLst>
          </p:cNvPr>
          <p:cNvSpPr/>
          <p:nvPr/>
        </p:nvSpPr>
        <p:spPr>
          <a:xfrm>
            <a:off x="762000" y="1905000"/>
            <a:ext cx="8001000" cy="1828800"/>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Text Box 6">
            <a:extLst>
              <a:ext uri="{FF2B5EF4-FFF2-40B4-BE49-F238E27FC236}">
                <a16:creationId xmlns:a16="http://schemas.microsoft.com/office/drawing/2014/main" id="{9F386D96-6E70-6271-87E3-8CC496A40EF7}"/>
              </a:ext>
            </a:extLst>
          </p:cNvPr>
          <p:cNvSpPr txBox="1">
            <a:spLocks noChangeArrowheads="1"/>
          </p:cNvSpPr>
          <p:nvPr/>
        </p:nvSpPr>
        <p:spPr bwMode="auto">
          <a:xfrm>
            <a:off x="381000" y="1371600"/>
            <a:ext cx="8610600" cy="5392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63550">
              <a:spcBef>
                <a:spcPts val="1200"/>
              </a:spcBef>
              <a:buFont typeface="+mj-lt"/>
              <a:buAutoNum type="alphaUcPeriod"/>
            </a:pPr>
            <a:r>
              <a:rPr lang="en-US" altLang="en-US" sz="2800" b="1" u="sng" dirty="0">
                <a:latin typeface="+mn-lt"/>
              </a:rPr>
              <a:t>We often blame others for our sin</a:t>
            </a:r>
            <a:endParaRPr lang="en-US" altLang="en-US" sz="2800" dirty="0">
              <a:latin typeface="+mn-lt"/>
            </a:endParaRPr>
          </a:p>
          <a:p>
            <a:pPr marL="1377950" indent="-457200">
              <a:lnSpc>
                <a:spcPct val="80000"/>
              </a:lnSpc>
              <a:spcBef>
                <a:spcPts val="1200"/>
              </a:spcBef>
              <a:buFont typeface="+mj-lt"/>
              <a:buAutoNum type="arabicPeriod"/>
            </a:pPr>
            <a:r>
              <a:rPr lang="en-US" altLang="en-US" sz="2800" dirty="0">
                <a:latin typeface="+mn-lt"/>
              </a:rPr>
              <a:t>Genesis 3:12 – Man blamed the woman</a:t>
            </a:r>
          </a:p>
          <a:p>
            <a:pPr marL="1377950" indent="-457200">
              <a:lnSpc>
                <a:spcPct val="80000"/>
              </a:lnSpc>
              <a:spcBef>
                <a:spcPts val="1200"/>
              </a:spcBef>
              <a:buFont typeface="+mj-lt"/>
              <a:buAutoNum type="arabicPeriod"/>
            </a:pPr>
            <a:r>
              <a:rPr lang="en-US" altLang="en-US" sz="2800" dirty="0">
                <a:latin typeface="+mn-lt"/>
              </a:rPr>
              <a:t>Genesis 3:13 – Woman blamed Satan</a:t>
            </a:r>
          </a:p>
          <a:p>
            <a:pPr marL="1377950" indent="-457200">
              <a:lnSpc>
                <a:spcPct val="80000"/>
              </a:lnSpc>
              <a:spcBef>
                <a:spcPts val="1200"/>
              </a:spcBef>
              <a:buFont typeface="+mj-lt"/>
              <a:buAutoNum type="arabicPeriod"/>
            </a:pPr>
            <a:r>
              <a:rPr lang="en-US" altLang="en-US" sz="2800" dirty="0">
                <a:latin typeface="+mn-lt"/>
              </a:rPr>
              <a:t>Luke 15:29 – Elder son blamed the father</a:t>
            </a:r>
          </a:p>
          <a:p>
            <a:pPr marL="1377950" indent="-457200">
              <a:lnSpc>
                <a:spcPct val="80000"/>
              </a:lnSpc>
              <a:spcBef>
                <a:spcPts val="1200"/>
              </a:spcBef>
              <a:buFont typeface="+mj-lt"/>
              <a:buAutoNum type="arabicPeriod"/>
            </a:pPr>
            <a:r>
              <a:rPr lang="en-US" altLang="en-US" sz="2800" dirty="0">
                <a:latin typeface="+mn-lt"/>
              </a:rPr>
              <a:t>May use another’s sin as an excuse for ours</a:t>
            </a:r>
          </a:p>
          <a:p>
            <a:pPr marL="1828800" indent="-463550">
              <a:lnSpc>
                <a:spcPct val="80000"/>
              </a:lnSpc>
              <a:spcBef>
                <a:spcPts val="1200"/>
              </a:spcBef>
              <a:buFont typeface="+mj-lt"/>
              <a:buAutoNum type="alphaLcPeriod"/>
            </a:pPr>
            <a:r>
              <a:rPr lang="en-US" altLang="en-US" sz="2800" dirty="0">
                <a:latin typeface="+mn-lt"/>
              </a:rPr>
              <a:t>“If you had not … I would not have …”</a:t>
            </a:r>
          </a:p>
          <a:p>
            <a:pPr marL="1828800" indent="-463550">
              <a:lnSpc>
                <a:spcPct val="80000"/>
              </a:lnSpc>
              <a:spcBef>
                <a:spcPts val="1200"/>
              </a:spcBef>
              <a:buFont typeface="+mj-lt"/>
              <a:buAutoNum type="alphaLcPeriod"/>
            </a:pPr>
            <a:r>
              <a:rPr lang="en-US" altLang="en-US" sz="2800" dirty="0">
                <a:latin typeface="+mn-lt"/>
              </a:rPr>
              <a:t>“If he had only … I would never have…” </a:t>
            </a:r>
          </a:p>
          <a:p>
            <a:pPr marL="1828800" indent="-463550">
              <a:lnSpc>
                <a:spcPct val="80000"/>
              </a:lnSpc>
              <a:spcBef>
                <a:spcPts val="1200"/>
              </a:spcBef>
              <a:buFont typeface="+mj-lt"/>
              <a:buAutoNum type="alphaLcPeriod"/>
            </a:pPr>
            <a:r>
              <a:rPr lang="en-US" altLang="en-US" sz="2800" dirty="0">
                <a:latin typeface="+mn-lt"/>
              </a:rPr>
              <a:t>“The reason I don’t … is because my (wife/husband) …”</a:t>
            </a:r>
            <a:endParaRPr lang="en-US" altLang="en-US" sz="2800" b="1" u="sng" dirty="0">
              <a:latin typeface="+mn-lt"/>
            </a:endParaRPr>
          </a:p>
        </p:txBody>
      </p:sp>
      <p:sp>
        <p:nvSpPr>
          <p:cNvPr id="2" name="TextBox 1">
            <a:extLst>
              <a:ext uri="{FF2B5EF4-FFF2-40B4-BE49-F238E27FC236}">
                <a16:creationId xmlns:a16="http://schemas.microsoft.com/office/drawing/2014/main" id="{A3BABCFE-8AC7-6839-CC3D-06E81869100C}"/>
              </a:ext>
            </a:extLst>
          </p:cNvPr>
          <p:cNvSpPr txBox="1"/>
          <p:nvPr/>
        </p:nvSpPr>
        <p:spPr>
          <a:xfrm>
            <a:off x="381000" y="533400"/>
            <a:ext cx="7315200" cy="707886"/>
          </a:xfrm>
          <a:prstGeom prst="rect">
            <a:avLst/>
          </a:prstGeom>
          <a:noFill/>
        </p:spPr>
        <p:txBody>
          <a:bodyPr wrap="square" rtlCol="0">
            <a:spAutoFit/>
          </a:bodyPr>
          <a:lstStyle/>
          <a:p>
            <a:r>
              <a:rPr lang="en-US" sz="4000" b="1" dirty="0"/>
              <a:t>An Individual Responsibility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6">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3">
            <a:extLst>
              <a:ext uri="{FF2B5EF4-FFF2-40B4-BE49-F238E27FC236}">
                <a16:creationId xmlns:a16="http://schemas.microsoft.com/office/drawing/2014/main" id="{3F359D8E-BCBC-87C3-3178-6531EA44B3D0}"/>
              </a:ext>
            </a:extLst>
          </p:cNvPr>
          <p:cNvSpPr txBox="1">
            <a:spLocks noChangeArrowheads="1"/>
          </p:cNvSpPr>
          <p:nvPr/>
        </p:nvSpPr>
        <p:spPr bwMode="auto">
          <a:xfrm>
            <a:off x="384048" y="1371600"/>
            <a:ext cx="8153400" cy="36686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60375">
              <a:spcBef>
                <a:spcPct val="50000"/>
              </a:spcBef>
              <a:buFont typeface="+mj-lt"/>
              <a:buAutoNum type="alphaUcPeriod" startAt="2"/>
            </a:pPr>
            <a:r>
              <a:rPr lang="en-US" altLang="en-US" sz="2800" b="1" u="sng" dirty="0"/>
              <a:t>We must make application to self</a:t>
            </a:r>
            <a:endParaRPr lang="en-US" altLang="en-US" sz="2800" b="1" dirty="0"/>
          </a:p>
          <a:p>
            <a:pPr marL="1377950" indent="-458788">
              <a:lnSpc>
                <a:spcPct val="80000"/>
              </a:lnSpc>
              <a:spcBef>
                <a:spcPct val="50000"/>
              </a:spcBef>
              <a:buFont typeface="+mj-lt"/>
              <a:buAutoNum type="arabicPeriod"/>
            </a:pPr>
            <a:r>
              <a:rPr lang="en-US" altLang="en-US" sz="2800" dirty="0"/>
              <a:t>Easy to see how “he” / “she” needed that sermon</a:t>
            </a:r>
          </a:p>
          <a:p>
            <a:pPr marL="1377950" indent="-458788">
              <a:lnSpc>
                <a:spcPct val="80000"/>
              </a:lnSpc>
              <a:spcBef>
                <a:spcPct val="50000"/>
              </a:spcBef>
              <a:buFont typeface="+mj-lt"/>
              <a:buAutoNum type="arabicPeriod"/>
            </a:pPr>
            <a:r>
              <a:rPr lang="en-US" altLang="en-US" sz="2800" dirty="0"/>
              <a:t>Take a look at self (II Corinthians 13:5)</a:t>
            </a:r>
          </a:p>
          <a:p>
            <a:pPr marL="1828800" indent="-460375">
              <a:lnSpc>
                <a:spcPct val="80000"/>
              </a:lnSpc>
              <a:spcBef>
                <a:spcPct val="50000"/>
              </a:spcBef>
              <a:buFont typeface="+mj-lt"/>
              <a:buAutoNum type="alphaLcPeriod"/>
            </a:pPr>
            <a:r>
              <a:rPr lang="en-US" altLang="en-US" sz="2800" dirty="0"/>
              <a:t>“That applies to me” </a:t>
            </a:r>
          </a:p>
          <a:p>
            <a:pPr marL="1828800" indent="-460375">
              <a:lnSpc>
                <a:spcPct val="80000"/>
              </a:lnSpc>
              <a:spcBef>
                <a:spcPct val="50000"/>
              </a:spcBef>
              <a:buFont typeface="+mj-lt"/>
              <a:buAutoNum type="alphaLcPeriod"/>
            </a:pPr>
            <a:r>
              <a:rPr lang="en-US" altLang="en-US" sz="2800" dirty="0"/>
              <a:t>“That’s where I have fallen short”</a:t>
            </a:r>
          </a:p>
          <a:p>
            <a:pPr marL="1828800" indent="-460375">
              <a:lnSpc>
                <a:spcPct val="80000"/>
              </a:lnSpc>
              <a:spcBef>
                <a:spcPct val="50000"/>
              </a:spcBef>
              <a:buFont typeface="+mj-lt"/>
              <a:buAutoNum type="alphaLcPeriod"/>
            </a:pPr>
            <a:r>
              <a:rPr lang="en-US" altLang="en-US" sz="2800" dirty="0"/>
              <a:t>“I have sinned” (Luke 15:21)</a:t>
            </a:r>
            <a:endParaRPr lang="en-US" altLang="en-US" sz="2800" u="sng" dirty="0"/>
          </a:p>
        </p:txBody>
      </p:sp>
      <p:sp>
        <p:nvSpPr>
          <p:cNvPr id="2" name="TextBox 1">
            <a:extLst>
              <a:ext uri="{FF2B5EF4-FFF2-40B4-BE49-F238E27FC236}">
                <a16:creationId xmlns:a16="http://schemas.microsoft.com/office/drawing/2014/main" id="{3CA211CA-69AC-D094-3029-66954B45A6E8}"/>
              </a:ext>
            </a:extLst>
          </p:cNvPr>
          <p:cNvSpPr txBox="1"/>
          <p:nvPr/>
        </p:nvSpPr>
        <p:spPr>
          <a:xfrm>
            <a:off x="381000" y="533400"/>
            <a:ext cx="7315200" cy="707886"/>
          </a:xfrm>
          <a:prstGeom prst="rect">
            <a:avLst/>
          </a:prstGeom>
          <a:noFill/>
        </p:spPr>
        <p:txBody>
          <a:bodyPr wrap="square" rtlCol="0">
            <a:spAutoFit/>
          </a:bodyPr>
          <a:lstStyle/>
          <a:p>
            <a:r>
              <a:rPr lang="en-US" sz="4000" b="1" dirty="0"/>
              <a:t>An Individual Responsibility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Text Box 3">
            <a:extLst>
              <a:ext uri="{FF2B5EF4-FFF2-40B4-BE49-F238E27FC236}">
                <a16:creationId xmlns:a16="http://schemas.microsoft.com/office/drawing/2014/main" id="{4ABDCAF8-B07C-0A2E-174A-0680605EBC7E}"/>
              </a:ext>
            </a:extLst>
          </p:cNvPr>
          <p:cNvSpPr txBox="1">
            <a:spLocks noChangeArrowheads="1"/>
          </p:cNvSpPr>
          <p:nvPr/>
        </p:nvSpPr>
        <p:spPr bwMode="auto">
          <a:xfrm>
            <a:off x="381000" y="1363242"/>
            <a:ext cx="815340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marL="914400" indent="-460375">
              <a:spcBef>
                <a:spcPct val="50000"/>
              </a:spcBef>
              <a:buFont typeface="+mj-lt"/>
              <a:buAutoNum type="alphaUcPeriod" startAt="3"/>
            </a:pPr>
            <a:r>
              <a:rPr lang="en-US" altLang="en-US" sz="2800" b="1" u="sng" dirty="0">
                <a:latin typeface="+mn-lt"/>
              </a:rPr>
              <a:t>Some things we must do for ourselves – no one can do it for us</a:t>
            </a:r>
            <a:endParaRPr lang="en-US" altLang="en-US" sz="2800" dirty="0">
              <a:latin typeface="+mn-lt"/>
            </a:endParaRPr>
          </a:p>
          <a:p>
            <a:pPr marL="1377950" indent="-468313">
              <a:lnSpc>
                <a:spcPct val="80000"/>
              </a:lnSpc>
              <a:spcBef>
                <a:spcPct val="50000"/>
              </a:spcBef>
              <a:buFont typeface="+mj-lt"/>
              <a:buAutoNum type="arabicPeriod"/>
            </a:pPr>
            <a:r>
              <a:rPr lang="en-US" altLang="en-US" sz="2800" dirty="0">
                <a:latin typeface="+mn-lt"/>
              </a:rPr>
              <a:t>Worship (John 4:24)</a:t>
            </a:r>
          </a:p>
          <a:p>
            <a:pPr marL="1377950" indent="-468313">
              <a:lnSpc>
                <a:spcPct val="80000"/>
              </a:lnSpc>
              <a:spcBef>
                <a:spcPct val="50000"/>
              </a:spcBef>
              <a:buFont typeface="+mj-lt"/>
              <a:buAutoNum type="arabicPeriod"/>
            </a:pPr>
            <a:r>
              <a:rPr lang="en-US" altLang="en-US" sz="2800" dirty="0">
                <a:latin typeface="+mn-lt"/>
              </a:rPr>
              <a:t>Give (I Corinthians 16:1-2)</a:t>
            </a:r>
          </a:p>
          <a:p>
            <a:pPr marL="1377950" indent="-468313">
              <a:lnSpc>
                <a:spcPct val="80000"/>
              </a:lnSpc>
              <a:spcBef>
                <a:spcPct val="50000"/>
              </a:spcBef>
              <a:buFont typeface="+mj-lt"/>
              <a:buAutoNum type="arabicPeriod"/>
            </a:pPr>
            <a:r>
              <a:rPr lang="en-US" altLang="en-US" sz="2800" dirty="0">
                <a:latin typeface="+mn-lt"/>
              </a:rPr>
              <a:t>Study (Acts 17:11; II Timothy 2:15)</a:t>
            </a:r>
          </a:p>
          <a:p>
            <a:pPr marL="1377950" indent="-468313">
              <a:lnSpc>
                <a:spcPct val="80000"/>
              </a:lnSpc>
              <a:spcBef>
                <a:spcPct val="50000"/>
              </a:spcBef>
              <a:buFont typeface="+mj-lt"/>
              <a:buAutoNum type="arabicPeriod"/>
            </a:pPr>
            <a:r>
              <a:rPr lang="en-US" altLang="en-US" sz="2800" dirty="0">
                <a:latin typeface="+mn-lt"/>
              </a:rPr>
              <a:t>Sing (Colossians 3:16)</a:t>
            </a:r>
          </a:p>
          <a:p>
            <a:pPr marL="1377950" indent="-468313">
              <a:lnSpc>
                <a:spcPct val="80000"/>
              </a:lnSpc>
              <a:spcBef>
                <a:spcPct val="50000"/>
              </a:spcBef>
              <a:buFont typeface="+mj-lt"/>
              <a:buAutoNum type="arabicPeriod"/>
            </a:pPr>
            <a:r>
              <a:rPr lang="en-US" altLang="en-US" sz="2800" dirty="0">
                <a:latin typeface="+mn-lt"/>
              </a:rPr>
              <a:t>Pray (I Thessalonians 5:17)</a:t>
            </a:r>
          </a:p>
        </p:txBody>
      </p:sp>
      <p:sp>
        <p:nvSpPr>
          <p:cNvPr id="2" name="TextBox 1">
            <a:extLst>
              <a:ext uri="{FF2B5EF4-FFF2-40B4-BE49-F238E27FC236}">
                <a16:creationId xmlns:a16="http://schemas.microsoft.com/office/drawing/2014/main" id="{584AFCA8-7789-C2B9-D4B0-C3A19F819FB6}"/>
              </a:ext>
            </a:extLst>
          </p:cNvPr>
          <p:cNvSpPr txBox="1"/>
          <p:nvPr/>
        </p:nvSpPr>
        <p:spPr>
          <a:xfrm>
            <a:off x="381000" y="533400"/>
            <a:ext cx="7315200" cy="707886"/>
          </a:xfrm>
          <a:prstGeom prst="rect">
            <a:avLst/>
          </a:prstGeom>
          <a:noFill/>
        </p:spPr>
        <p:txBody>
          <a:bodyPr wrap="square" rtlCol="0">
            <a:spAutoFit/>
          </a:bodyPr>
          <a:lstStyle/>
          <a:p>
            <a:r>
              <a:rPr lang="en-US" sz="4000" b="1" dirty="0"/>
              <a:t>An Individual Responsibility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a:extLst>
              <a:ext uri="{FF2B5EF4-FFF2-40B4-BE49-F238E27FC236}">
                <a16:creationId xmlns:a16="http://schemas.microsoft.com/office/drawing/2014/main" id="{854063A6-4C56-E537-EE69-BF9923D2E286}"/>
              </a:ext>
            </a:extLst>
          </p:cNvPr>
          <p:cNvSpPr txBox="1">
            <a:spLocks noChangeArrowheads="1"/>
          </p:cNvSpPr>
          <p:nvPr/>
        </p:nvSpPr>
        <p:spPr bwMode="auto">
          <a:xfrm>
            <a:off x="381000" y="1371600"/>
            <a:ext cx="8458200" cy="4731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a:lnSpc>
                <a:spcPct val="110000"/>
              </a:lnSpc>
              <a:spcBef>
                <a:spcPct val="50000"/>
              </a:spcBef>
            </a:pPr>
            <a:r>
              <a:rPr lang="en-US" altLang="en-US" sz="3200" b="1" dirty="0">
                <a:latin typeface="+mn-lt"/>
              </a:rPr>
              <a:t>To Warn About</a:t>
            </a:r>
            <a:r>
              <a:rPr lang="en-US" altLang="en-US" sz="3200" dirty="0">
                <a:latin typeface="+mn-lt"/>
              </a:rPr>
              <a:t>:</a:t>
            </a:r>
            <a:endParaRPr lang="en-US" altLang="en-US" sz="2800" dirty="0">
              <a:latin typeface="+mn-lt"/>
            </a:endParaRPr>
          </a:p>
          <a:p>
            <a:pPr marL="800100" indent="-457200">
              <a:lnSpc>
                <a:spcPct val="110000"/>
              </a:lnSpc>
              <a:spcBef>
                <a:spcPct val="50000"/>
              </a:spcBef>
              <a:buFont typeface="+mj-lt"/>
              <a:buAutoNum type="alphaUcPeriod"/>
            </a:pPr>
            <a:r>
              <a:rPr lang="en-US" altLang="en-US" sz="2800" dirty="0">
                <a:latin typeface="+mn-lt"/>
              </a:rPr>
              <a:t>Sin (James 1:13-15; Romans 6:23)</a:t>
            </a:r>
          </a:p>
          <a:p>
            <a:pPr marL="800100" indent="-457200">
              <a:lnSpc>
                <a:spcPct val="110000"/>
              </a:lnSpc>
              <a:spcBef>
                <a:spcPct val="50000"/>
              </a:spcBef>
              <a:buFont typeface="+mj-lt"/>
              <a:buAutoNum type="alphaUcPeriod"/>
            </a:pPr>
            <a:r>
              <a:rPr lang="en-US" altLang="en-US" sz="2800" dirty="0">
                <a:latin typeface="+mn-lt"/>
              </a:rPr>
              <a:t>Temporal consequences (Proverbs 13:15)</a:t>
            </a:r>
          </a:p>
          <a:p>
            <a:pPr marL="800100" indent="-457200">
              <a:lnSpc>
                <a:spcPct val="110000"/>
              </a:lnSpc>
              <a:spcBef>
                <a:spcPct val="50000"/>
              </a:spcBef>
              <a:buFont typeface="+mj-lt"/>
              <a:buAutoNum type="alphaUcPeriod"/>
            </a:pPr>
            <a:r>
              <a:rPr lang="en-US" altLang="en-US" sz="2800" dirty="0">
                <a:latin typeface="+mn-lt"/>
              </a:rPr>
              <a:t>Judgment (II Corinthians 5:10-11)</a:t>
            </a:r>
          </a:p>
          <a:p>
            <a:pPr marL="800100" indent="-457200">
              <a:lnSpc>
                <a:spcPct val="110000"/>
              </a:lnSpc>
              <a:spcBef>
                <a:spcPct val="50000"/>
              </a:spcBef>
              <a:buFont typeface="+mj-lt"/>
              <a:buAutoNum type="alphaUcPeriod"/>
            </a:pPr>
            <a:r>
              <a:rPr lang="en-US" altLang="en-US" sz="2800" dirty="0">
                <a:latin typeface="+mn-lt"/>
              </a:rPr>
              <a:t>Hell (Matthew 25:41)</a:t>
            </a:r>
          </a:p>
          <a:p>
            <a:pPr marL="800100" indent="-457200">
              <a:lnSpc>
                <a:spcPct val="110000"/>
              </a:lnSpc>
              <a:spcBef>
                <a:spcPct val="50000"/>
              </a:spcBef>
              <a:buFont typeface="+mj-lt"/>
              <a:buAutoNum type="alphaUcPeriod"/>
            </a:pPr>
            <a:r>
              <a:rPr lang="en-US" altLang="en-US" sz="2800" dirty="0">
                <a:latin typeface="+mn-lt"/>
              </a:rPr>
              <a:t>Dangers (Acts 20:29-31)</a:t>
            </a:r>
          </a:p>
          <a:p>
            <a:pPr marL="800100" indent="-457200">
              <a:lnSpc>
                <a:spcPct val="110000"/>
              </a:lnSpc>
              <a:spcBef>
                <a:spcPct val="50000"/>
              </a:spcBef>
              <a:buFont typeface="+mj-lt"/>
              <a:buAutoNum type="alphaUcPeriod"/>
            </a:pPr>
            <a:r>
              <a:rPr lang="en-US" altLang="en-US" sz="2800" dirty="0">
                <a:latin typeface="+mn-lt"/>
              </a:rPr>
              <a:t>Where things could lead (Exodus 34:12)</a:t>
            </a:r>
          </a:p>
        </p:txBody>
      </p:sp>
      <p:sp>
        <p:nvSpPr>
          <p:cNvPr id="2" name="TextBox 1">
            <a:extLst>
              <a:ext uri="{FF2B5EF4-FFF2-40B4-BE49-F238E27FC236}">
                <a16:creationId xmlns:a16="http://schemas.microsoft.com/office/drawing/2014/main" id="{55B4D2C1-05BD-48CA-65F7-17BCD1CD1BD8}"/>
              </a:ext>
            </a:extLst>
          </p:cNvPr>
          <p:cNvSpPr txBox="1"/>
          <p:nvPr/>
        </p:nvSpPr>
        <p:spPr>
          <a:xfrm>
            <a:off x="381000" y="533400"/>
            <a:ext cx="7315200" cy="707886"/>
          </a:xfrm>
          <a:prstGeom prst="rect">
            <a:avLst/>
          </a:prstGeom>
          <a:noFill/>
        </p:spPr>
        <p:txBody>
          <a:bodyPr wrap="square" rtlCol="0">
            <a:spAutoFit/>
          </a:bodyPr>
          <a:lstStyle/>
          <a:p>
            <a:r>
              <a:rPr lang="en-US" sz="4000" b="1" dirty="0"/>
              <a:t>The Need For A Watchman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a:extLst>
              <a:ext uri="{FF2B5EF4-FFF2-40B4-BE49-F238E27FC236}">
                <a16:creationId xmlns:a16="http://schemas.microsoft.com/office/drawing/2014/main" id="{40A03B91-E5E4-3928-445E-88F1FE7A2A9C}"/>
              </a:ext>
            </a:extLst>
          </p:cNvPr>
          <p:cNvSpPr txBox="1">
            <a:spLocks noChangeArrowheads="1"/>
          </p:cNvSpPr>
          <p:nvPr/>
        </p:nvSpPr>
        <p:spPr bwMode="auto">
          <a:xfrm>
            <a:off x="385762" y="1371600"/>
            <a:ext cx="8605838"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3200" b="1" dirty="0">
                <a:latin typeface="+mn-lt"/>
              </a:rPr>
              <a:t>God cares and wants us to be saved</a:t>
            </a:r>
            <a:endParaRPr lang="en-US" altLang="en-US" sz="2800" b="1" dirty="0">
              <a:latin typeface="+mn-lt"/>
            </a:endParaRPr>
          </a:p>
          <a:p>
            <a:pPr marL="914400" indent="-457200">
              <a:spcBef>
                <a:spcPct val="50000"/>
              </a:spcBef>
              <a:buFont typeface="+mj-lt"/>
              <a:buAutoNum type="alphaUcPeriod"/>
            </a:pPr>
            <a:r>
              <a:rPr lang="en-US" altLang="en-US" sz="2800" b="1" u="sng" dirty="0">
                <a:latin typeface="+mn-lt"/>
              </a:rPr>
              <a:t>God does not want any to be lost</a:t>
            </a:r>
          </a:p>
          <a:p>
            <a:pPr marL="1371600" lvl="1" indent="-457200">
              <a:spcBef>
                <a:spcPct val="50000"/>
              </a:spcBef>
              <a:buFont typeface="+mj-lt"/>
              <a:buAutoNum type="arabicPeriod"/>
            </a:pPr>
            <a:r>
              <a:rPr lang="en-US" altLang="en-US" sz="2800" dirty="0">
                <a:latin typeface="+mn-lt"/>
              </a:rPr>
              <a:t>I Timothy 2:4 – “[God] who desires all people to be saved …”</a:t>
            </a:r>
          </a:p>
          <a:p>
            <a:pPr marL="1371600" lvl="1" indent="-457200">
              <a:spcBef>
                <a:spcPct val="50000"/>
              </a:spcBef>
              <a:buFont typeface="+mj-lt"/>
              <a:buAutoNum type="arabicPeriod"/>
            </a:pPr>
            <a:r>
              <a:rPr lang="en-US" altLang="en-US" sz="2800" dirty="0">
                <a:latin typeface="+mn-lt"/>
              </a:rPr>
              <a:t>II Peter 3:9 – “not wishing that any should perish”</a:t>
            </a:r>
          </a:p>
          <a:p>
            <a:pPr marL="914400" indent="-457200">
              <a:spcBef>
                <a:spcPct val="50000"/>
              </a:spcBef>
              <a:buFont typeface="+mj-lt"/>
              <a:buAutoNum type="alphaUcPeriod"/>
            </a:pPr>
            <a:r>
              <a:rPr lang="en-US" altLang="en-US" sz="2800" b="1" u="sng" dirty="0">
                <a:latin typeface="+mn-lt"/>
              </a:rPr>
              <a:t>God’s grace teaches us</a:t>
            </a:r>
            <a:endParaRPr lang="en-US" altLang="en-US" sz="2800" dirty="0">
              <a:latin typeface="+mn-lt"/>
            </a:endParaRPr>
          </a:p>
          <a:p>
            <a:pPr marL="1371600" lvl="1" indent="-457200">
              <a:spcBef>
                <a:spcPct val="50000"/>
              </a:spcBef>
              <a:buFont typeface="+mj-lt"/>
              <a:buAutoNum type="arabicPeriod"/>
            </a:pPr>
            <a:r>
              <a:rPr lang="en-US" altLang="en-US" sz="2800" dirty="0">
                <a:latin typeface="+mn-lt"/>
              </a:rPr>
              <a:t>Titus 2:11-12 – “training us to renounce…”</a:t>
            </a:r>
          </a:p>
          <a:p>
            <a:pPr marL="1371600" lvl="1" indent="-457200">
              <a:spcBef>
                <a:spcPct val="50000"/>
              </a:spcBef>
              <a:buFont typeface="+mj-lt"/>
              <a:buAutoNum type="arabicPeriod"/>
            </a:pPr>
            <a:r>
              <a:rPr lang="en-US" altLang="en-US" sz="2800" dirty="0">
                <a:latin typeface="+mn-lt"/>
              </a:rPr>
              <a:t>Grace = His favor, love, kindness</a:t>
            </a:r>
          </a:p>
        </p:txBody>
      </p:sp>
      <p:sp>
        <p:nvSpPr>
          <p:cNvPr id="2" name="TextBox 1">
            <a:extLst>
              <a:ext uri="{FF2B5EF4-FFF2-40B4-BE49-F238E27FC236}">
                <a16:creationId xmlns:a16="http://schemas.microsoft.com/office/drawing/2014/main" id="{016F2FEA-2205-0860-C435-A41546CF6349}"/>
              </a:ext>
            </a:extLst>
          </p:cNvPr>
          <p:cNvSpPr txBox="1"/>
          <p:nvPr/>
        </p:nvSpPr>
        <p:spPr>
          <a:xfrm>
            <a:off x="381000" y="533400"/>
            <a:ext cx="7848600" cy="707886"/>
          </a:xfrm>
          <a:prstGeom prst="rect">
            <a:avLst/>
          </a:prstGeom>
          <a:noFill/>
        </p:spPr>
        <p:txBody>
          <a:bodyPr wrap="square" rtlCol="0">
            <a:spAutoFit/>
          </a:bodyPr>
          <a:lstStyle/>
          <a:p>
            <a:r>
              <a:rPr lang="en-US" sz="4000" b="1" dirty="0"/>
              <a:t>The Reason For God’s Warnings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5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253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3">
            <a:extLst>
              <a:ext uri="{FF2B5EF4-FFF2-40B4-BE49-F238E27FC236}">
                <a16:creationId xmlns:a16="http://schemas.microsoft.com/office/drawing/2014/main" id="{14188F04-D169-598E-85FC-11C815E3A90A}"/>
              </a:ext>
            </a:extLst>
          </p:cNvPr>
          <p:cNvSpPr txBox="1">
            <a:spLocks noChangeArrowheads="1"/>
          </p:cNvSpPr>
          <p:nvPr/>
        </p:nvSpPr>
        <p:spPr bwMode="auto">
          <a:xfrm>
            <a:off x="381000" y="1371600"/>
            <a:ext cx="8153400"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517525">
              <a:defRPr>
                <a:solidFill>
                  <a:schemeClr val="tx1"/>
                </a:solidFill>
                <a:latin typeface="Arial" panose="020B0604020202020204" pitchFamily="34" charset="0"/>
              </a:defRPr>
            </a:lvl1pPr>
            <a:lvl2pPr defTabSz="517525">
              <a:defRPr>
                <a:solidFill>
                  <a:schemeClr val="tx1"/>
                </a:solidFill>
                <a:latin typeface="Arial" panose="020B0604020202020204" pitchFamily="34" charset="0"/>
              </a:defRPr>
            </a:lvl2pPr>
            <a:lvl3pPr defTabSz="517525">
              <a:defRPr>
                <a:solidFill>
                  <a:schemeClr val="tx1"/>
                </a:solidFill>
                <a:latin typeface="Arial" panose="020B0604020202020204" pitchFamily="34" charset="0"/>
              </a:defRPr>
            </a:lvl3pPr>
            <a:lvl4pPr defTabSz="517525">
              <a:defRPr>
                <a:solidFill>
                  <a:schemeClr val="tx1"/>
                </a:solidFill>
                <a:latin typeface="Arial" panose="020B0604020202020204" pitchFamily="34" charset="0"/>
              </a:defRPr>
            </a:lvl4pPr>
            <a:lvl5pPr defTabSz="517525">
              <a:defRPr>
                <a:solidFill>
                  <a:schemeClr val="tx1"/>
                </a:solidFill>
                <a:latin typeface="Arial" panose="020B0604020202020204" pitchFamily="34" charset="0"/>
              </a:defRPr>
            </a:lvl5pPr>
            <a:lvl6pPr defTabSz="517525" fontAlgn="base">
              <a:spcBef>
                <a:spcPct val="0"/>
              </a:spcBef>
              <a:spcAft>
                <a:spcPct val="0"/>
              </a:spcAft>
              <a:defRPr>
                <a:solidFill>
                  <a:schemeClr val="tx1"/>
                </a:solidFill>
                <a:latin typeface="Arial" panose="020B0604020202020204" pitchFamily="34" charset="0"/>
              </a:defRPr>
            </a:lvl6pPr>
            <a:lvl7pPr defTabSz="517525" fontAlgn="base">
              <a:spcBef>
                <a:spcPct val="0"/>
              </a:spcBef>
              <a:spcAft>
                <a:spcPct val="0"/>
              </a:spcAft>
              <a:defRPr>
                <a:solidFill>
                  <a:schemeClr val="tx1"/>
                </a:solidFill>
                <a:latin typeface="Arial" panose="020B0604020202020204" pitchFamily="34" charset="0"/>
              </a:defRPr>
            </a:lvl7pPr>
            <a:lvl8pPr defTabSz="517525" fontAlgn="base">
              <a:spcBef>
                <a:spcPct val="0"/>
              </a:spcBef>
              <a:spcAft>
                <a:spcPct val="0"/>
              </a:spcAft>
              <a:defRPr>
                <a:solidFill>
                  <a:schemeClr val="tx1"/>
                </a:solidFill>
                <a:latin typeface="Arial" panose="020B0604020202020204" pitchFamily="34" charset="0"/>
              </a:defRPr>
            </a:lvl8pPr>
            <a:lvl9pPr defTabSz="517525"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3200" b="1" dirty="0">
                <a:latin typeface="+mn-lt"/>
              </a:rPr>
              <a:t>God cares and wants us to be saved</a:t>
            </a:r>
            <a:endParaRPr lang="en-US" altLang="en-US" sz="2800" dirty="0">
              <a:latin typeface="+mn-lt"/>
            </a:endParaRPr>
          </a:p>
          <a:p>
            <a:pPr marL="914400" indent="-457200">
              <a:spcBef>
                <a:spcPct val="50000"/>
              </a:spcBef>
              <a:buFont typeface="+mj-lt"/>
              <a:buAutoNum type="alphaUcPeriod" startAt="3"/>
            </a:pPr>
            <a:r>
              <a:rPr lang="en-US" altLang="en-US" sz="2800" b="1" u="sng" dirty="0">
                <a:latin typeface="+mn-lt"/>
              </a:rPr>
              <a:t>Every plea, rebuke, warning, correction is because God cares and wants us to be saved</a:t>
            </a:r>
          </a:p>
          <a:p>
            <a:pPr marL="914400" indent="-457200">
              <a:spcBef>
                <a:spcPct val="50000"/>
              </a:spcBef>
              <a:buFont typeface="+mj-lt"/>
              <a:buAutoNum type="alphaUcPeriod" startAt="3"/>
            </a:pPr>
            <a:r>
              <a:rPr lang="en-US" altLang="en-US" sz="2800" b="1" u="sng" dirty="0">
                <a:latin typeface="+mn-lt"/>
              </a:rPr>
              <a:t>Misconception: “I don’t need to be preached to – I need love</a:t>
            </a:r>
            <a:r>
              <a:rPr lang="en-US" altLang="en-US" sz="2800" b="1" dirty="0">
                <a:latin typeface="+mn-lt"/>
              </a:rPr>
              <a:t>!”</a:t>
            </a:r>
          </a:p>
          <a:p>
            <a:pPr marL="1371600" lvl="1" indent="-457200">
              <a:spcBef>
                <a:spcPct val="50000"/>
              </a:spcBef>
              <a:buFont typeface="+mj-lt"/>
              <a:buAutoNum type="arabicPeriod"/>
            </a:pPr>
            <a:r>
              <a:rPr lang="en-US" altLang="en-US" sz="2800" dirty="0">
                <a:latin typeface="+mn-lt"/>
              </a:rPr>
              <a:t>God sent a watchman because he loved them</a:t>
            </a:r>
          </a:p>
          <a:p>
            <a:pPr marL="1371600" lvl="1" indent="-457200">
              <a:spcBef>
                <a:spcPct val="50000"/>
              </a:spcBef>
              <a:buFont typeface="+mj-lt"/>
              <a:buAutoNum type="arabicPeriod"/>
            </a:pPr>
            <a:r>
              <a:rPr lang="en-US" altLang="en-US" sz="2800" dirty="0">
                <a:latin typeface="+mn-lt"/>
              </a:rPr>
              <a:t>Revelation 3:19 – “Those whom I love, I reprove …”</a:t>
            </a:r>
            <a:endParaRPr lang="en-US" altLang="en-US" sz="2800" b="1" u="sng" dirty="0">
              <a:latin typeface="+mn-lt"/>
            </a:endParaRPr>
          </a:p>
        </p:txBody>
      </p:sp>
      <p:sp>
        <p:nvSpPr>
          <p:cNvPr id="2" name="TextBox 1">
            <a:extLst>
              <a:ext uri="{FF2B5EF4-FFF2-40B4-BE49-F238E27FC236}">
                <a16:creationId xmlns:a16="http://schemas.microsoft.com/office/drawing/2014/main" id="{E78A9BF1-8BF1-E918-1E98-A282ABC01E5A}"/>
              </a:ext>
            </a:extLst>
          </p:cNvPr>
          <p:cNvSpPr txBox="1"/>
          <p:nvPr/>
        </p:nvSpPr>
        <p:spPr>
          <a:xfrm>
            <a:off x="381000" y="533400"/>
            <a:ext cx="7848600" cy="707886"/>
          </a:xfrm>
          <a:prstGeom prst="rect">
            <a:avLst/>
          </a:prstGeom>
          <a:noFill/>
        </p:spPr>
        <p:txBody>
          <a:bodyPr wrap="square" rtlCol="0">
            <a:spAutoFit/>
          </a:bodyPr>
          <a:lstStyle/>
          <a:p>
            <a:r>
              <a:rPr lang="en-US" sz="4000" b="1" dirty="0"/>
              <a:t>The Reason For God’s Warnings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1177</TotalTime>
  <Words>5651</Words>
  <Application>Microsoft Office PowerPoint</Application>
  <PresentationFormat>On-screen Show (4:3)</PresentationFormat>
  <Paragraphs>257</Paragraphs>
  <Slides>21</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Arial</vt:lpstr>
      <vt:lpstr>Century Gothic</vt:lpstr>
      <vt:lpstr>Wingdings 3</vt:lpstr>
      <vt:lpstr>Ion</vt:lpstr>
      <vt:lpstr>God’s Watchman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God Wants You To Do</vt:lpstr>
      <vt:lpstr>What God Wants You To Do</vt:lpstr>
      <vt:lpstr>What God Wants You To Do</vt:lpstr>
    </vt:vector>
  </TitlesOfParts>
  <Company>El Bethel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Watchman</dc:title>
  <dc:creator>Richard Lidh; Donnie V. Rader</dc:creator>
  <cp:lastModifiedBy>Richard Lidh</cp:lastModifiedBy>
  <cp:revision>40</cp:revision>
  <cp:lastPrinted>2024-12-22T05:27:15Z</cp:lastPrinted>
  <dcterms:created xsi:type="dcterms:W3CDTF">2006-12-14T20:11:46Z</dcterms:created>
  <dcterms:modified xsi:type="dcterms:W3CDTF">2024-12-31T02:33:45Z</dcterms:modified>
</cp:coreProperties>
</file>